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Helveticish Bold" panose="020B0604020202020204" charset="0"/>
      <p:regular r:id="rId23"/>
    </p:embeddedFont>
    <p:embeddedFont>
      <p:font typeface="Libre Franklin Medium" pitchFamily="2" charset="0"/>
      <p:regular r:id="rId24"/>
    </p:embeddedFont>
    <p:embeddedFont>
      <p:font typeface="Poppins Bold" panose="020B0604020202020204" charset="0"/>
      <p:regular r:id="rId25"/>
    </p:embeddedFont>
    <p:embeddedFont>
      <p:font typeface="Public Sans" panose="020B0604020202020204" charset="0"/>
      <p:regular r:id="rId26"/>
    </p:embeddedFont>
    <p:embeddedFont>
      <p:font typeface="Public Sans Bold" panose="020B0604020202020204" charset="0"/>
      <p:regular r:id="rId27"/>
    </p:embeddedFont>
    <p:embeddedFont>
      <p:font typeface="Public Sans Bold Italics" panose="020B0604020202020204" charset="0"/>
      <p:regular r:id="rId28"/>
    </p:embeddedFont>
    <p:embeddedFont>
      <p:font typeface="Public Sans Italics" panose="020B0604020202020204" charset="0"/>
      <p:regular r:id="rId29"/>
    </p:embeddedFont>
    <p:embeddedFont>
      <p:font typeface="Public Sans Medium" panose="020B0604020202020204" charset="0"/>
      <p:regular r:id="rId30"/>
    </p:embeddedFont>
    <p:embeddedFont>
      <p:font typeface="Public Sans Medium Italics" panose="020B0604020202020204" charset="0"/>
      <p:regular r:id="rId31"/>
    </p:embeddedFont>
    <p:embeddedFont>
      <p:font typeface="The Season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0725" autoAdjust="0"/>
  </p:normalViewPr>
  <p:slideViewPr>
    <p:cSldViewPr>
      <p:cViewPr>
        <p:scale>
          <a:sx n="33" d="100"/>
          <a:sy n="33" d="100"/>
        </p:scale>
        <p:origin x="1227"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4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4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Desain penelitian ini mencakup beberapa tahapan utama, sebagai berikut:</a:t>
            </a:r>
          </a:p>
          <a:p>
            <a:r>
              <a:rPr lang="en-US"/>
              <a:t>1. Pada tahap awal, data tangkapan layar situs web judi  dan non-judi diambil secara otomatis menggunakan teknologi web crawler.</a:t>
            </a:r>
          </a:p>
          <a:p>
            <a:r>
              <a:rPr lang="en-US"/>
              <a:t>2. Selanjutnya data Gambar dipreproses dengan menerapkan augmentasi untuk memperkaya dataset. Untuk data teks, dilakukan ekstraksi menggunakan OCR, diikuti dengan pembersihan, normalisasi, serta tokenisasi. Data teks kemudian diproses menjadi representasi numerik yang siap digunakan oleh model.</a:t>
            </a:r>
          </a:p>
          <a:p>
            <a:r>
              <a:rPr lang="en-US"/>
              <a:t>3. Selanjutnya akan dilatih dua jalur model: Model Visual dilatih menggunakan arsitektur CNN EfficientNetB4 yang di-fine-tune untuk klasifikasi situs judi dan non-judi. Model Tekstual dilatih menggunakan model BERT yang di-fine-tune dengan dataset teks situs judi dan non-judi.</a:t>
            </a:r>
          </a:p>
          <a:p>
            <a:r>
              <a:rPr lang="en-US"/>
              <a:t>4. Setelah kedua model dilatih, hasil prediksi dari model visual dan tekstual digabungkan menggunakan metode late fusion. </a:t>
            </a:r>
          </a:p>
          <a:p>
            <a:r>
              <a:rPr lang="en-US"/>
              <a:t>5. Evaluasi Model Model akan dievaluasi menggunakan metrik akurasi, precision, recall, dan F1-score untuk menilai kinerjanya dalam mendeteksi situs judi dan non-judi.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z="14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jpe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21" Type="http://schemas.openxmlformats.org/officeDocument/2006/relationships/image" Target="../media/image63.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29.svg"/><Relationship Id="rId20"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21" Type="http://schemas.openxmlformats.org/officeDocument/2006/relationships/image" Target="../media/image65.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11.xml"/><Relationship Id="rId16" Type="http://schemas.openxmlformats.org/officeDocument/2006/relationships/image" Target="../media/image29.svg"/><Relationship Id="rId20"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21" Type="http://schemas.openxmlformats.org/officeDocument/2006/relationships/image" Target="../media/image67.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12.xml"/><Relationship Id="rId16" Type="http://schemas.openxmlformats.org/officeDocument/2006/relationships/image" Target="../media/image29.svg"/><Relationship Id="rId20"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13.xml"/><Relationship Id="rId16" Type="http://schemas.openxmlformats.org/officeDocument/2006/relationships/image" Target="../media/image29.svg"/><Relationship Id="rId20"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8.png"/><Relationship Id="rId18" Type="http://schemas.openxmlformats.org/officeDocument/2006/relationships/image" Target="../media/image69.png"/><Relationship Id="rId3" Type="http://schemas.openxmlformats.org/officeDocument/2006/relationships/image" Target="../media/image5.png"/><Relationship Id="rId21" Type="http://schemas.openxmlformats.org/officeDocument/2006/relationships/image" Target="../media/image72.svg"/><Relationship Id="rId7" Type="http://schemas.openxmlformats.org/officeDocument/2006/relationships/image" Target="../media/image33.png"/><Relationship Id="rId12" Type="http://schemas.openxmlformats.org/officeDocument/2006/relationships/image" Target="../media/image46.svg"/><Relationship Id="rId17" Type="http://schemas.openxmlformats.org/officeDocument/2006/relationships/image" Target="../media/image19.png"/><Relationship Id="rId2" Type="http://schemas.openxmlformats.org/officeDocument/2006/relationships/notesSlide" Target="../notesSlides/notesSlide14.xml"/><Relationship Id="rId16" Type="http://schemas.openxmlformats.org/officeDocument/2006/relationships/image" Target="../media/image50.sv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5.png"/><Relationship Id="rId5" Type="http://schemas.openxmlformats.org/officeDocument/2006/relationships/image" Target="../media/image24.png"/><Relationship Id="rId15" Type="http://schemas.openxmlformats.org/officeDocument/2006/relationships/image" Target="../media/image49.png"/><Relationship Id="rId10" Type="http://schemas.openxmlformats.org/officeDocument/2006/relationships/image" Target="../media/image16.svg"/><Relationship Id="rId19" Type="http://schemas.openxmlformats.org/officeDocument/2006/relationships/image" Target="../media/image70.png"/><Relationship Id="rId4" Type="http://schemas.openxmlformats.org/officeDocument/2006/relationships/image" Target="../media/image6.svg"/><Relationship Id="rId9" Type="http://schemas.openxmlformats.org/officeDocument/2006/relationships/image" Target="../media/image15.png"/><Relationship Id="rId14" Type="http://schemas.openxmlformats.org/officeDocument/2006/relationships/image" Target="../media/image29.sv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8.png"/><Relationship Id="rId18" Type="http://schemas.openxmlformats.org/officeDocument/2006/relationships/image" Target="../media/image19.png"/><Relationship Id="rId3" Type="http://schemas.openxmlformats.org/officeDocument/2006/relationships/image" Target="../media/image5.png"/><Relationship Id="rId21" Type="http://schemas.openxmlformats.org/officeDocument/2006/relationships/image" Target="../media/image76.png"/><Relationship Id="rId7" Type="http://schemas.openxmlformats.org/officeDocument/2006/relationships/image" Target="../media/image33.png"/><Relationship Id="rId12" Type="http://schemas.openxmlformats.org/officeDocument/2006/relationships/image" Target="../media/image46.svg"/><Relationship Id="rId1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50.svg"/><Relationship Id="rId20"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5.png"/><Relationship Id="rId5" Type="http://schemas.openxmlformats.org/officeDocument/2006/relationships/image" Target="../media/image24.png"/><Relationship Id="rId15" Type="http://schemas.openxmlformats.org/officeDocument/2006/relationships/image" Target="../media/image49.png"/><Relationship Id="rId10" Type="http://schemas.openxmlformats.org/officeDocument/2006/relationships/image" Target="../media/image16.svg"/><Relationship Id="rId19" Type="http://schemas.openxmlformats.org/officeDocument/2006/relationships/image" Target="../media/image74.png"/><Relationship Id="rId4" Type="http://schemas.openxmlformats.org/officeDocument/2006/relationships/image" Target="../media/image6.svg"/><Relationship Id="rId9" Type="http://schemas.openxmlformats.org/officeDocument/2006/relationships/image" Target="../media/image15.png"/><Relationship Id="rId14" Type="http://schemas.openxmlformats.org/officeDocument/2006/relationships/image" Target="../media/image29.sv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6.svg"/><Relationship Id="rId18" Type="http://schemas.openxmlformats.org/officeDocument/2006/relationships/image" Target="../media/image19.png"/><Relationship Id="rId3" Type="http://schemas.openxmlformats.org/officeDocument/2006/relationships/image" Target="../media/image5.png"/><Relationship Id="rId21" Type="http://schemas.openxmlformats.org/officeDocument/2006/relationships/image" Target="../media/image72.svg"/><Relationship Id="rId7" Type="http://schemas.openxmlformats.org/officeDocument/2006/relationships/image" Target="../media/image33.pn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6.xml"/><Relationship Id="rId16" Type="http://schemas.openxmlformats.org/officeDocument/2006/relationships/image" Target="../media/image49.png"/><Relationship Id="rId20"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6.svg"/><Relationship Id="rId5" Type="http://schemas.openxmlformats.org/officeDocument/2006/relationships/image" Target="../media/image24.png"/><Relationship Id="rId15" Type="http://schemas.openxmlformats.org/officeDocument/2006/relationships/image" Target="../media/image29.svg"/><Relationship Id="rId10" Type="http://schemas.openxmlformats.org/officeDocument/2006/relationships/image" Target="../media/image15.png"/><Relationship Id="rId19" Type="http://schemas.openxmlformats.org/officeDocument/2006/relationships/image" Target="../media/image78.png"/><Relationship Id="rId4" Type="http://schemas.openxmlformats.org/officeDocument/2006/relationships/image" Target="../media/image6.svg"/><Relationship Id="rId9" Type="http://schemas.openxmlformats.org/officeDocument/2006/relationships/image" Target="../media/image77.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8.png"/><Relationship Id="rId18" Type="http://schemas.openxmlformats.org/officeDocument/2006/relationships/image" Target="../media/image79.png"/><Relationship Id="rId3" Type="http://schemas.openxmlformats.org/officeDocument/2006/relationships/image" Target="../media/image5.png"/><Relationship Id="rId7" Type="http://schemas.openxmlformats.org/officeDocument/2006/relationships/image" Target="../media/image33.png"/><Relationship Id="rId12" Type="http://schemas.openxmlformats.org/officeDocument/2006/relationships/image" Target="../media/image46.svg"/><Relationship Id="rId17" Type="http://schemas.openxmlformats.org/officeDocument/2006/relationships/image" Target="../media/image19.png"/><Relationship Id="rId2" Type="http://schemas.openxmlformats.org/officeDocument/2006/relationships/notesSlide" Target="../notesSlides/notesSlide17.xml"/><Relationship Id="rId16"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5.png"/><Relationship Id="rId5" Type="http://schemas.openxmlformats.org/officeDocument/2006/relationships/image" Target="../media/image24.png"/><Relationship Id="rId15" Type="http://schemas.openxmlformats.org/officeDocument/2006/relationships/image" Target="../media/image49.png"/><Relationship Id="rId10" Type="http://schemas.openxmlformats.org/officeDocument/2006/relationships/image" Target="../media/image16.svg"/><Relationship Id="rId19" Type="http://schemas.openxmlformats.org/officeDocument/2006/relationships/image" Target="../media/image80.png"/><Relationship Id="rId4" Type="http://schemas.openxmlformats.org/officeDocument/2006/relationships/image" Target="../media/image6.svg"/><Relationship Id="rId9" Type="http://schemas.openxmlformats.org/officeDocument/2006/relationships/image" Target="../media/image15.png"/><Relationship Id="rId1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11.png"/><Relationship Id="rId18" Type="http://schemas.openxmlformats.org/officeDocument/2006/relationships/image" Target="../media/image10.svg"/><Relationship Id="rId3" Type="http://schemas.openxmlformats.org/officeDocument/2006/relationships/image" Target="../media/image5.png"/><Relationship Id="rId21" Type="http://schemas.openxmlformats.org/officeDocument/2006/relationships/image" Target="../media/image19.png"/><Relationship Id="rId7" Type="http://schemas.openxmlformats.org/officeDocument/2006/relationships/image" Target="../media/image41.png"/><Relationship Id="rId12" Type="http://schemas.openxmlformats.org/officeDocument/2006/relationships/image" Target="../media/image32.svg"/><Relationship Id="rId17" Type="http://schemas.openxmlformats.org/officeDocument/2006/relationships/image" Target="../media/image9.png"/><Relationship Id="rId2" Type="http://schemas.openxmlformats.org/officeDocument/2006/relationships/notesSlide" Target="../notesSlides/notesSlide18.xml"/><Relationship Id="rId16" Type="http://schemas.openxmlformats.org/officeDocument/2006/relationships/image" Target="../media/image46.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1.png"/><Relationship Id="rId5" Type="http://schemas.openxmlformats.org/officeDocument/2006/relationships/image" Target="../media/image24.png"/><Relationship Id="rId15" Type="http://schemas.openxmlformats.org/officeDocument/2006/relationships/image" Target="../media/image45.png"/><Relationship Id="rId10" Type="http://schemas.openxmlformats.org/officeDocument/2006/relationships/image" Target="../media/image44.svg"/><Relationship Id="rId19"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image" Target="../media/image43.png"/><Relationship Id="rId14"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31.png"/><Relationship Id="rId18" Type="http://schemas.openxmlformats.org/officeDocument/2006/relationships/image" Target="../media/image46.svg"/><Relationship Id="rId3" Type="http://schemas.openxmlformats.org/officeDocument/2006/relationships/image" Target="../media/image5.png"/><Relationship Id="rId21" Type="http://schemas.openxmlformats.org/officeDocument/2006/relationships/image" Target="../media/image17.png"/><Relationship Id="rId7" Type="http://schemas.openxmlformats.org/officeDocument/2006/relationships/image" Target="../media/image1.png"/><Relationship Id="rId12" Type="http://schemas.openxmlformats.org/officeDocument/2006/relationships/image" Target="../media/image44.svg"/><Relationship Id="rId17" Type="http://schemas.openxmlformats.org/officeDocument/2006/relationships/image" Target="../media/image45.png"/><Relationship Id="rId2" Type="http://schemas.openxmlformats.org/officeDocument/2006/relationships/notesSlide" Target="../notesSlides/notesSlide19.xml"/><Relationship Id="rId16" Type="http://schemas.openxmlformats.org/officeDocument/2006/relationships/image" Target="../media/image12.svg"/><Relationship Id="rId20"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42.svg"/><Relationship Id="rId19"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41.png"/><Relationship Id="rId14" Type="http://schemas.openxmlformats.org/officeDocument/2006/relationships/image" Target="../media/image32.svg"/><Relationship Id="rId22" Type="http://schemas.openxmlformats.org/officeDocument/2006/relationships/image" Target="../media/image18.sv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17.png"/><Relationship Id="rId3" Type="http://schemas.openxmlformats.org/officeDocument/2006/relationships/image" Target="../media/image23.png"/><Relationship Id="rId21" Type="http://schemas.openxmlformats.org/officeDocument/2006/relationships/image" Target="../media/image29.svg"/><Relationship Id="rId7" Type="http://schemas.openxmlformats.org/officeDocument/2006/relationships/image" Target="../media/image25.svg"/><Relationship Id="rId12" Type="http://schemas.openxmlformats.org/officeDocument/2006/relationships/image" Target="../media/image9.png"/><Relationship Id="rId17"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1.pn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7.sv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19.png"/><Relationship Id="rId10" Type="http://schemas.openxmlformats.org/officeDocument/2006/relationships/image" Target="../media/image26.png"/><Relationship Id="rId19"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2.svg"/><Relationship Id="rId14" Type="http://schemas.openxmlformats.org/officeDocument/2006/relationships/image" Target="../media/image15.png"/><Relationship Id="rId22" Type="http://schemas.openxmlformats.org/officeDocument/2006/relationships/image" Target="../media/image30.png"/></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4.sv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3.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12.svg"/><Relationship Id="rId4" Type="http://schemas.openxmlformats.org/officeDocument/2006/relationships/image" Target="../media/image4.svg"/><Relationship Id="rId9" Type="http://schemas.openxmlformats.org/officeDocument/2006/relationships/image" Target="../media/image11.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5.png"/><Relationship Id="rId18" Type="http://schemas.openxmlformats.org/officeDocument/2006/relationships/image" Target="../media/image18.svg"/><Relationship Id="rId3" Type="http://schemas.openxmlformats.org/officeDocument/2006/relationships/image" Target="../media/image1.png"/><Relationship Id="rId21" Type="http://schemas.openxmlformats.org/officeDocument/2006/relationships/image" Target="../media/image40.svg"/><Relationship Id="rId7" Type="http://schemas.openxmlformats.org/officeDocument/2006/relationships/image" Target="../media/image24.png"/><Relationship Id="rId12" Type="http://schemas.openxmlformats.org/officeDocument/2006/relationships/image" Target="../media/image34.sv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8.sv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33.png"/><Relationship Id="rId5" Type="http://schemas.openxmlformats.org/officeDocument/2006/relationships/image" Target="../media/image5.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svg"/><Relationship Id="rId9" Type="http://schemas.openxmlformats.org/officeDocument/2006/relationships/image" Target="../media/image31.png"/><Relationship Id="rId14"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11.png"/><Relationship Id="rId18" Type="http://schemas.openxmlformats.org/officeDocument/2006/relationships/image" Target="../media/image10.svg"/><Relationship Id="rId3" Type="http://schemas.openxmlformats.org/officeDocument/2006/relationships/image" Target="../media/image5.png"/><Relationship Id="rId21" Type="http://schemas.openxmlformats.org/officeDocument/2006/relationships/image" Target="../media/image19.png"/><Relationship Id="rId7" Type="http://schemas.openxmlformats.org/officeDocument/2006/relationships/image" Target="../media/image41.png"/><Relationship Id="rId12" Type="http://schemas.openxmlformats.org/officeDocument/2006/relationships/image" Target="../media/image32.svg"/><Relationship Id="rId17" Type="http://schemas.openxmlformats.org/officeDocument/2006/relationships/image" Target="../media/image9.png"/><Relationship Id="rId2" Type="http://schemas.openxmlformats.org/officeDocument/2006/relationships/notesSlide" Target="../notesSlides/notesSlide5.xml"/><Relationship Id="rId16" Type="http://schemas.openxmlformats.org/officeDocument/2006/relationships/image" Target="../media/image46.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1.png"/><Relationship Id="rId5" Type="http://schemas.openxmlformats.org/officeDocument/2006/relationships/image" Target="../media/image24.png"/><Relationship Id="rId15" Type="http://schemas.openxmlformats.org/officeDocument/2006/relationships/image" Target="../media/image45.png"/><Relationship Id="rId10" Type="http://schemas.openxmlformats.org/officeDocument/2006/relationships/image" Target="../media/image44.svg"/><Relationship Id="rId19"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image" Target="../media/image43.png"/><Relationship Id="rId1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15.png"/><Relationship Id="rId18" Type="http://schemas.openxmlformats.org/officeDocument/2006/relationships/image" Target="../media/image29.svg"/><Relationship Id="rId26" Type="http://schemas.openxmlformats.org/officeDocument/2006/relationships/image" Target="../media/image55.svg"/><Relationship Id="rId3" Type="http://schemas.openxmlformats.org/officeDocument/2006/relationships/image" Target="../media/image5.png"/><Relationship Id="rId21" Type="http://schemas.openxmlformats.org/officeDocument/2006/relationships/image" Target="../media/image19.png"/><Relationship Id="rId7" Type="http://schemas.openxmlformats.org/officeDocument/2006/relationships/image" Target="../media/image33.png"/><Relationship Id="rId12" Type="http://schemas.openxmlformats.org/officeDocument/2006/relationships/image" Target="../media/image48.svg"/><Relationship Id="rId17" Type="http://schemas.openxmlformats.org/officeDocument/2006/relationships/image" Target="../media/image28.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6.svg"/><Relationship Id="rId20" Type="http://schemas.openxmlformats.org/officeDocument/2006/relationships/image" Target="../media/image50.svg"/><Relationship Id="rId29"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7.png"/><Relationship Id="rId24" Type="http://schemas.openxmlformats.org/officeDocument/2006/relationships/image" Target="../media/image53.svg"/><Relationship Id="rId5" Type="http://schemas.openxmlformats.org/officeDocument/2006/relationships/image" Target="../media/image24.png"/><Relationship Id="rId15" Type="http://schemas.openxmlformats.org/officeDocument/2006/relationships/image" Target="../media/image45.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2.svg"/><Relationship Id="rId19" Type="http://schemas.openxmlformats.org/officeDocument/2006/relationships/image" Target="../media/image49.png"/><Relationship Id="rId4" Type="http://schemas.openxmlformats.org/officeDocument/2006/relationships/image" Target="../media/image6.svg"/><Relationship Id="rId9" Type="http://schemas.openxmlformats.org/officeDocument/2006/relationships/image" Target="../media/image1.png"/><Relationship Id="rId14" Type="http://schemas.openxmlformats.org/officeDocument/2006/relationships/image" Target="../media/image16.svg"/><Relationship Id="rId22" Type="http://schemas.openxmlformats.org/officeDocument/2006/relationships/image" Target="../media/image51.png"/><Relationship Id="rId27"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6.svg"/><Relationship Id="rId18" Type="http://schemas.openxmlformats.org/officeDocument/2006/relationships/image" Target="../media/image49.png"/><Relationship Id="rId3" Type="http://schemas.openxmlformats.org/officeDocument/2006/relationships/image" Target="../media/image59.png"/><Relationship Id="rId21" Type="http://schemas.openxmlformats.org/officeDocument/2006/relationships/image" Target="../media/image60.png"/><Relationship Id="rId7" Type="http://schemas.openxmlformats.org/officeDocument/2006/relationships/image" Target="../media/image25.svg"/><Relationship Id="rId12" Type="http://schemas.openxmlformats.org/officeDocument/2006/relationships/image" Target="../media/image15.png"/><Relationship Id="rId17" Type="http://schemas.openxmlformats.org/officeDocument/2006/relationships/image" Target="../media/image29.svg"/><Relationship Id="rId2" Type="http://schemas.openxmlformats.org/officeDocument/2006/relationships/notesSlide" Target="../notesSlides/notesSlide8.xml"/><Relationship Id="rId16" Type="http://schemas.openxmlformats.org/officeDocument/2006/relationships/image" Target="../media/image28.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8.svg"/><Relationship Id="rId5" Type="http://schemas.openxmlformats.org/officeDocument/2006/relationships/image" Target="../media/image6.svg"/><Relationship Id="rId15" Type="http://schemas.openxmlformats.org/officeDocument/2006/relationships/image" Target="../media/image46.svg"/><Relationship Id="rId10" Type="http://schemas.openxmlformats.org/officeDocument/2006/relationships/image" Target="../media/image47.png"/><Relationship Id="rId19" Type="http://schemas.openxmlformats.org/officeDocument/2006/relationships/image" Target="../media/image50.svg"/><Relationship Id="rId4" Type="http://schemas.openxmlformats.org/officeDocument/2006/relationships/image" Target="../media/image5.png"/><Relationship Id="rId9" Type="http://schemas.openxmlformats.org/officeDocument/2006/relationships/image" Target="../media/image34.sv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5.png"/><Relationship Id="rId7" Type="http://schemas.openxmlformats.org/officeDocument/2006/relationships/image" Target="../media/image33.png"/><Relationship Id="rId12" Type="http://schemas.openxmlformats.org/officeDocument/2006/relationships/image" Target="../media/image16.svg"/><Relationship Id="rId17"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29.svg"/><Relationship Id="rId20"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5.png"/><Relationship Id="rId5" Type="http://schemas.openxmlformats.org/officeDocument/2006/relationships/image" Target="../media/image24.png"/><Relationship Id="rId15" Type="http://schemas.openxmlformats.org/officeDocument/2006/relationships/image" Target="../media/image28.png"/><Relationship Id="rId10" Type="http://schemas.openxmlformats.org/officeDocument/2006/relationships/image" Target="../media/image48.svg"/><Relationship Id="rId19" Type="http://schemas.openxmlformats.org/officeDocument/2006/relationships/image" Target="../media/image19.png"/><Relationship Id="rId4" Type="http://schemas.openxmlformats.org/officeDocument/2006/relationships/image" Target="../media/image6.svg"/><Relationship Id="rId9" Type="http://schemas.openxmlformats.org/officeDocument/2006/relationships/image" Target="../media/image47.png"/><Relationship Id="rId1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6686" y="3417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400000">
            <a:off x="16276939" y="230327"/>
            <a:ext cx="1798793" cy="1762818"/>
          </a:xfrm>
          <a:custGeom>
            <a:avLst/>
            <a:gdLst/>
            <a:ahLst/>
            <a:cxnLst/>
            <a:rect l="l" t="t" r="r" b="b"/>
            <a:pathLst>
              <a:path w="1798793" h="1762818">
                <a:moveTo>
                  <a:pt x="0" y="0"/>
                </a:moveTo>
                <a:lnTo>
                  <a:pt x="1798794" y="0"/>
                </a:lnTo>
                <a:lnTo>
                  <a:pt x="1798794" y="1762817"/>
                </a:lnTo>
                <a:lnTo>
                  <a:pt x="0" y="17628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14982481" y="1279009"/>
            <a:ext cx="1908238" cy="615058"/>
            <a:chOff x="0" y="0"/>
            <a:chExt cx="502581" cy="161991"/>
          </a:xfrm>
        </p:grpSpPr>
        <p:sp>
          <p:nvSpPr>
            <p:cNvPr id="5" name="Freeform 5"/>
            <p:cNvSpPr/>
            <p:nvPr/>
          </p:nvSpPr>
          <p:spPr>
            <a:xfrm>
              <a:off x="0" y="0"/>
              <a:ext cx="502581" cy="161991"/>
            </a:xfrm>
            <a:custGeom>
              <a:avLst/>
              <a:gdLst/>
              <a:ahLst/>
              <a:cxnLst/>
              <a:rect l="l" t="t" r="r" b="b"/>
              <a:pathLst>
                <a:path w="502581" h="161991">
                  <a:moveTo>
                    <a:pt x="80995" y="0"/>
                  </a:moveTo>
                  <a:lnTo>
                    <a:pt x="421586" y="0"/>
                  </a:lnTo>
                  <a:cubicBezTo>
                    <a:pt x="443067" y="0"/>
                    <a:pt x="463669" y="8533"/>
                    <a:pt x="478858" y="23723"/>
                  </a:cubicBezTo>
                  <a:cubicBezTo>
                    <a:pt x="494048" y="38913"/>
                    <a:pt x="502581" y="59514"/>
                    <a:pt x="502581" y="80995"/>
                  </a:cubicBezTo>
                  <a:lnTo>
                    <a:pt x="502581" y="80995"/>
                  </a:lnTo>
                  <a:cubicBezTo>
                    <a:pt x="502581" y="102477"/>
                    <a:pt x="494048" y="123078"/>
                    <a:pt x="478858" y="138268"/>
                  </a:cubicBezTo>
                  <a:cubicBezTo>
                    <a:pt x="463669" y="153457"/>
                    <a:pt x="443067" y="161991"/>
                    <a:pt x="421586"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F1F8F3"/>
            </a:solidFill>
            <a:ln w="19050" cap="rnd">
              <a:solidFill>
                <a:srgbClr val="FFFFFF"/>
              </a:solidFill>
              <a:prstDash val="solid"/>
              <a:round/>
            </a:ln>
          </p:spPr>
        </p:sp>
        <p:sp>
          <p:nvSpPr>
            <p:cNvPr id="6" name="TextBox 6"/>
            <p:cNvSpPr txBox="1"/>
            <p:nvPr/>
          </p:nvSpPr>
          <p:spPr>
            <a:xfrm>
              <a:off x="0" y="-66675"/>
              <a:ext cx="502581" cy="228666"/>
            </a:xfrm>
            <a:prstGeom prst="rect">
              <a:avLst/>
            </a:prstGeom>
          </p:spPr>
          <p:txBody>
            <a:bodyPr lIns="50800" tIns="50800" rIns="50800" bIns="50800" rtlCol="0" anchor="ctr"/>
            <a:lstStyle/>
            <a:p>
              <a:pPr algn="ctr">
                <a:lnSpc>
                  <a:spcPts val="2591"/>
                </a:lnSpc>
              </a:pPr>
              <a:endParaRPr/>
            </a:p>
          </p:txBody>
        </p:sp>
      </p:grpSp>
      <p:grpSp>
        <p:nvGrpSpPr>
          <p:cNvPr id="7" name="Group 7"/>
          <p:cNvGrpSpPr/>
          <p:nvPr/>
        </p:nvGrpSpPr>
        <p:grpSpPr>
          <a:xfrm>
            <a:off x="14156114" y="1487049"/>
            <a:ext cx="619762" cy="615058"/>
            <a:chOff x="0" y="0"/>
            <a:chExt cx="163229" cy="161991"/>
          </a:xfrm>
        </p:grpSpPr>
        <p:sp>
          <p:nvSpPr>
            <p:cNvPr id="8" name="Freeform 8"/>
            <p:cNvSpPr/>
            <p:nvPr/>
          </p:nvSpPr>
          <p:spPr>
            <a:xfrm>
              <a:off x="0" y="0"/>
              <a:ext cx="163229" cy="161991"/>
            </a:xfrm>
            <a:custGeom>
              <a:avLst/>
              <a:gdLst/>
              <a:ahLst/>
              <a:cxnLst/>
              <a:rect l="l" t="t" r="r" b="b"/>
              <a:pathLst>
                <a:path w="163229" h="161991">
                  <a:moveTo>
                    <a:pt x="80995" y="0"/>
                  </a:moveTo>
                  <a:lnTo>
                    <a:pt x="82234" y="0"/>
                  </a:lnTo>
                  <a:cubicBezTo>
                    <a:pt x="103715" y="0"/>
                    <a:pt x="124317" y="8533"/>
                    <a:pt x="139506" y="23723"/>
                  </a:cubicBezTo>
                  <a:cubicBezTo>
                    <a:pt x="154696" y="38913"/>
                    <a:pt x="163229" y="59514"/>
                    <a:pt x="163229" y="80995"/>
                  </a:cubicBezTo>
                  <a:lnTo>
                    <a:pt x="163229" y="80995"/>
                  </a:lnTo>
                  <a:cubicBezTo>
                    <a:pt x="163229" y="102477"/>
                    <a:pt x="154696" y="123078"/>
                    <a:pt x="139506" y="138268"/>
                  </a:cubicBezTo>
                  <a:cubicBezTo>
                    <a:pt x="124317" y="153457"/>
                    <a:pt x="103715" y="161991"/>
                    <a:pt x="82234"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F1F8F3"/>
            </a:solidFill>
            <a:ln w="19050" cap="rnd">
              <a:solidFill>
                <a:srgbClr val="FFFFFF"/>
              </a:solidFill>
              <a:prstDash val="solid"/>
              <a:round/>
            </a:ln>
          </p:spPr>
        </p:sp>
        <p:sp>
          <p:nvSpPr>
            <p:cNvPr id="9" name="TextBox 9"/>
            <p:cNvSpPr txBox="1"/>
            <p:nvPr/>
          </p:nvSpPr>
          <p:spPr>
            <a:xfrm>
              <a:off x="0" y="-66675"/>
              <a:ext cx="163229" cy="228666"/>
            </a:xfrm>
            <a:prstGeom prst="rect">
              <a:avLst/>
            </a:prstGeom>
          </p:spPr>
          <p:txBody>
            <a:bodyPr lIns="50800" tIns="50800" rIns="50800" bIns="50800" rtlCol="0" anchor="ctr"/>
            <a:lstStyle/>
            <a:p>
              <a:pPr algn="ctr">
                <a:lnSpc>
                  <a:spcPts val="2591"/>
                </a:lnSpc>
              </a:pPr>
              <a:endParaRPr/>
            </a:p>
          </p:txBody>
        </p:sp>
      </p:grpSp>
      <p:grpSp>
        <p:nvGrpSpPr>
          <p:cNvPr id="10" name="Group 10"/>
          <p:cNvGrpSpPr/>
          <p:nvPr/>
        </p:nvGrpSpPr>
        <p:grpSpPr>
          <a:xfrm>
            <a:off x="15936600" y="8695625"/>
            <a:ext cx="868144" cy="615058"/>
            <a:chOff x="0" y="0"/>
            <a:chExt cx="1157526" cy="820077"/>
          </a:xfrm>
        </p:grpSpPr>
        <p:grpSp>
          <p:nvGrpSpPr>
            <p:cNvPr id="11" name="Group 11"/>
            <p:cNvGrpSpPr/>
            <p:nvPr/>
          </p:nvGrpSpPr>
          <p:grpSpPr>
            <a:xfrm>
              <a:off x="0" y="0"/>
              <a:ext cx="1157526" cy="820077"/>
              <a:chOff x="0" y="0"/>
              <a:chExt cx="228647" cy="161991"/>
            </a:xfrm>
          </p:grpSpPr>
          <p:sp>
            <p:nvSpPr>
              <p:cNvPr id="12" name="Freeform 12"/>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13" name="TextBox 13"/>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14" name="Freeform 14"/>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7">
                <a:extLst>
                  <a:ext uri="{96DAC541-7B7A-43D3-8B79-37D633B846F1}">
                    <asvg:svgBlip xmlns:asvg="http://schemas.microsoft.com/office/drawing/2016/SVG/main" r:embed="rId8"/>
                  </a:ext>
                </a:extLst>
              </a:blip>
              <a:stretch>
                <a:fillRect l="-137468" t="-40050" r="-39011" b="-138659"/>
              </a:stretch>
            </a:blipFill>
          </p:spPr>
        </p:sp>
      </p:grpSp>
      <p:sp>
        <p:nvSpPr>
          <p:cNvPr id="15" name="Freeform 15"/>
          <p:cNvSpPr/>
          <p:nvPr/>
        </p:nvSpPr>
        <p:spPr>
          <a:xfrm>
            <a:off x="14313002" y="1641585"/>
            <a:ext cx="305985" cy="305985"/>
          </a:xfrm>
          <a:custGeom>
            <a:avLst/>
            <a:gdLst/>
            <a:ahLst/>
            <a:cxnLst/>
            <a:rect l="l" t="t" r="r" b="b"/>
            <a:pathLst>
              <a:path w="305985" h="305985">
                <a:moveTo>
                  <a:pt x="0" y="0"/>
                </a:moveTo>
                <a:lnTo>
                  <a:pt x="305986" y="0"/>
                </a:lnTo>
                <a:lnTo>
                  <a:pt x="305986" y="305986"/>
                </a:lnTo>
                <a:lnTo>
                  <a:pt x="0" y="3059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1455205">
            <a:off x="3661088" y="2310630"/>
            <a:ext cx="876222" cy="1107389"/>
          </a:xfrm>
          <a:custGeom>
            <a:avLst/>
            <a:gdLst/>
            <a:ahLst/>
            <a:cxnLst/>
            <a:rect l="l" t="t" r="r" b="b"/>
            <a:pathLst>
              <a:path w="876222" h="1107389">
                <a:moveTo>
                  <a:pt x="0" y="0"/>
                </a:moveTo>
                <a:lnTo>
                  <a:pt x="876221" y="0"/>
                </a:lnTo>
                <a:lnTo>
                  <a:pt x="876221" y="1107389"/>
                </a:lnTo>
                <a:lnTo>
                  <a:pt x="0" y="11073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833556" y="5962310"/>
            <a:ext cx="1500018" cy="633758"/>
          </a:xfrm>
          <a:custGeom>
            <a:avLst/>
            <a:gdLst/>
            <a:ahLst/>
            <a:cxnLst/>
            <a:rect l="l" t="t" r="r" b="b"/>
            <a:pathLst>
              <a:path w="1500018" h="633758">
                <a:moveTo>
                  <a:pt x="0" y="0"/>
                </a:moveTo>
                <a:lnTo>
                  <a:pt x="1500018" y="0"/>
                </a:lnTo>
                <a:lnTo>
                  <a:pt x="1500018" y="633757"/>
                </a:lnTo>
                <a:lnTo>
                  <a:pt x="0" y="6337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rot="-1028769" flipH="1">
            <a:off x="11180073" y="1223077"/>
            <a:ext cx="673613" cy="527944"/>
          </a:xfrm>
          <a:custGeom>
            <a:avLst/>
            <a:gdLst/>
            <a:ahLst/>
            <a:cxnLst/>
            <a:rect l="l" t="t" r="r" b="b"/>
            <a:pathLst>
              <a:path w="673613" h="527944">
                <a:moveTo>
                  <a:pt x="673613" y="0"/>
                </a:moveTo>
                <a:lnTo>
                  <a:pt x="0" y="0"/>
                </a:lnTo>
                <a:lnTo>
                  <a:pt x="0" y="527944"/>
                </a:lnTo>
                <a:lnTo>
                  <a:pt x="673613" y="527944"/>
                </a:lnTo>
                <a:lnTo>
                  <a:pt x="673613"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8067385" y="8014093"/>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0" name="Freeform 20"/>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alphaModFix amt="9999"/>
              <a:extLst>
                <a:ext uri="{96DAC541-7B7A-43D3-8B79-37D633B846F1}">
                  <asvg:svgBlip xmlns:asvg="http://schemas.microsoft.com/office/drawing/2016/SVG/main" r:embed="rId20"/>
                </a:ext>
              </a:extLst>
            </a:blip>
            <a:stretch>
              <a:fillRect/>
            </a:stretch>
          </a:blipFill>
        </p:spPr>
      </p:sp>
      <p:sp>
        <p:nvSpPr>
          <p:cNvPr id="21" name="Freeform 21"/>
          <p:cNvSpPr/>
          <p:nvPr/>
        </p:nvSpPr>
        <p:spPr>
          <a:xfrm>
            <a:off x="1216948" y="993540"/>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1"/>
            <a:stretch>
              <a:fillRect/>
            </a:stretch>
          </a:blipFill>
        </p:spPr>
      </p:sp>
      <p:grpSp>
        <p:nvGrpSpPr>
          <p:cNvPr id="22" name="Group 22"/>
          <p:cNvGrpSpPr/>
          <p:nvPr/>
        </p:nvGrpSpPr>
        <p:grpSpPr>
          <a:xfrm>
            <a:off x="4851352" y="2179537"/>
            <a:ext cx="8585297" cy="1119148"/>
            <a:chOff x="0" y="0"/>
            <a:chExt cx="11447062" cy="1492197"/>
          </a:xfrm>
        </p:grpSpPr>
        <p:grpSp>
          <p:nvGrpSpPr>
            <p:cNvPr id="23" name="Group 23"/>
            <p:cNvGrpSpPr/>
            <p:nvPr/>
          </p:nvGrpSpPr>
          <p:grpSpPr>
            <a:xfrm>
              <a:off x="0" y="0"/>
              <a:ext cx="11447062" cy="1492197"/>
              <a:chOff x="0" y="0"/>
              <a:chExt cx="2261148" cy="294755"/>
            </a:xfrm>
          </p:grpSpPr>
          <p:sp>
            <p:nvSpPr>
              <p:cNvPr id="24" name="Freeform 24"/>
              <p:cNvSpPr/>
              <p:nvPr/>
            </p:nvSpPr>
            <p:spPr>
              <a:xfrm>
                <a:off x="0" y="0"/>
                <a:ext cx="2261148" cy="294755"/>
              </a:xfrm>
              <a:custGeom>
                <a:avLst/>
                <a:gdLst/>
                <a:ahLst/>
                <a:cxnLst/>
                <a:rect l="l" t="t" r="r" b="b"/>
                <a:pathLst>
                  <a:path w="2261148" h="294755">
                    <a:moveTo>
                      <a:pt x="18937" y="0"/>
                    </a:moveTo>
                    <a:lnTo>
                      <a:pt x="2242211" y="0"/>
                    </a:lnTo>
                    <a:cubicBezTo>
                      <a:pt x="2247234" y="0"/>
                      <a:pt x="2252050" y="1995"/>
                      <a:pt x="2255602" y="5547"/>
                    </a:cubicBezTo>
                    <a:cubicBezTo>
                      <a:pt x="2259153" y="9098"/>
                      <a:pt x="2261148" y="13915"/>
                      <a:pt x="2261148" y="18937"/>
                    </a:cubicBezTo>
                    <a:lnTo>
                      <a:pt x="2261148" y="275818"/>
                    </a:lnTo>
                    <a:cubicBezTo>
                      <a:pt x="2261148" y="280840"/>
                      <a:pt x="2259153" y="285657"/>
                      <a:pt x="2255602" y="289208"/>
                    </a:cubicBezTo>
                    <a:cubicBezTo>
                      <a:pt x="2252050" y="292760"/>
                      <a:pt x="2247234" y="294755"/>
                      <a:pt x="2242211" y="294755"/>
                    </a:cubicBezTo>
                    <a:lnTo>
                      <a:pt x="18937" y="294755"/>
                    </a:lnTo>
                    <a:cubicBezTo>
                      <a:pt x="13915" y="294755"/>
                      <a:pt x="9098" y="292760"/>
                      <a:pt x="5547" y="289208"/>
                    </a:cubicBezTo>
                    <a:cubicBezTo>
                      <a:pt x="1995" y="285657"/>
                      <a:pt x="0" y="280840"/>
                      <a:pt x="0" y="275818"/>
                    </a:cubicBezTo>
                    <a:lnTo>
                      <a:pt x="0" y="18937"/>
                    </a:lnTo>
                    <a:cubicBezTo>
                      <a:pt x="0" y="13915"/>
                      <a:pt x="1995" y="9098"/>
                      <a:pt x="5547" y="5547"/>
                    </a:cubicBezTo>
                    <a:cubicBezTo>
                      <a:pt x="9098" y="1995"/>
                      <a:pt x="13915" y="0"/>
                      <a:pt x="18937" y="0"/>
                    </a:cubicBezTo>
                    <a:close/>
                  </a:path>
                </a:pathLst>
              </a:custGeom>
              <a:solidFill>
                <a:srgbClr val="F1F8F3"/>
              </a:solidFill>
            </p:spPr>
          </p:sp>
          <p:sp>
            <p:nvSpPr>
              <p:cNvPr id="25" name="TextBox 25"/>
              <p:cNvSpPr txBox="1"/>
              <p:nvPr/>
            </p:nvSpPr>
            <p:spPr>
              <a:xfrm>
                <a:off x="0" y="-66675"/>
                <a:ext cx="2261148" cy="361430"/>
              </a:xfrm>
              <a:prstGeom prst="rect">
                <a:avLst/>
              </a:prstGeom>
            </p:spPr>
            <p:txBody>
              <a:bodyPr lIns="50800" tIns="50800" rIns="50800" bIns="50800" rtlCol="0" anchor="ctr"/>
              <a:lstStyle/>
              <a:p>
                <a:pPr algn="ctr">
                  <a:lnSpc>
                    <a:spcPts val="2591"/>
                  </a:lnSpc>
                </a:pPr>
                <a:r>
                  <a:rPr lang="en-US" sz="1599" b="1" spc="23">
                    <a:solidFill>
                      <a:srgbClr val="FFFFFF"/>
                    </a:solidFill>
                    <a:latin typeface="Public Sans Medium"/>
                    <a:ea typeface="Public Sans Medium"/>
                    <a:cs typeface="Public Sans Medium"/>
                    <a:sym typeface="Public Sans Medium"/>
                  </a:rPr>
                  <a:t>SE</a:t>
                </a:r>
              </a:p>
            </p:txBody>
          </p:sp>
        </p:grpSp>
        <p:sp>
          <p:nvSpPr>
            <p:cNvPr id="26" name="TextBox 26"/>
            <p:cNvSpPr txBox="1"/>
            <p:nvPr/>
          </p:nvSpPr>
          <p:spPr>
            <a:xfrm>
              <a:off x="1174590" y="170069"/>
              <a:ext cx="9097882" cy="1142534"/>
            </a:xfrm>
            <a:prstGeom prst="rect">
              <a:avLst/>
            </a:prstGeom>
          </p:spPr>
          <p:txBody>
            <a:bodyPr lIns="0" tIns="0" rIns="0" bIns="0" rtlCol="0" anchor="t">
              <a:spAutoFit/>
            </a:bodyPr>
            <a:lstStyle/>
            <a:p>
              <a:pPr algn="ctr">
                <a:lnSpc>
                  <a:spcPts val="6104"/>
                </a:lnSpc>
              </a:pPr>
              <a:r>
                <a:rPr lang="en-US" sz="5600" spc="-252">
                  <a:solidFill>
                    <a:srgbClr val="0F0962"/>
                  </a:solidFill>
                  <a:latin typeface="The Seasons"/>
                  <a:ea typeface="The Seasons"/>
                  <a:cs typeface="The Seasons"/>
                  <a:sym typeface="The Seasons"/>
                </a:rPr>
                <a:t>SIDANG TUGAS AKHIR</a:t>
              </a:r>
            </a:p>
          </p:txBody>
        </p:sp>
      </p:grpSp>
      <p:grpSp>
        <p:nvGrpSpPr>
          <p:cNvPr id="27" name="Group 27"/>
          <p:cNvGrpSpPr/>
          <p:nvPr/>
        </p:nvGrpSpPr>
        <p:grpSpPr>
          <a:xfrm>
            <a:off x="3733096" y="6983022"/>
            <a:ext cx="3675443" cy="1095565"/>
            <a:chOff x="0" y="0"/>
            <a:chExt cx="4900591" cy="1460754"/>
          </a:xfrm>
        </p:grpSpPr>
        <p:grpSp>
          <p:nvGrpSpPr>
            <p:cNvPr id="28" name="Group 28"/>
            <p:cNvGrpSpPr/>
            <p:nvPr/>
          </p:nvGrpSpPr>
          <p:grpSpPr>
            <a:xfrm>
              <a:off x="0" y="0"/>
              <a:ext cx="1460754" cy="146075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2"/>
                <a:stretch>
                  <a:fillRect/>
                </a:stretch>
              </a:blipFill>
            </p:spPr>
          </p:sp>
        </p:grpSp>
        <p:sp>
          <p:nvSpPr>
            <p:cNvPr id="30" name="TextBox 30"/>
            <p:cNvSpPr txBox="1"/>
            <p:nvPr/>
          </p:nvSpPr>
          <p:spPr>
            <a:xfrm>
              <a:off x="1744409" y="460883"/>
              <a:ext cx="3156182" cy="548259"/>
            </a:xfrm>
            <a:prstGeom prst="rect">
              <a:avLst/>
            </a:prstGeom>
          </p:spPr>
          <p:txBody>
            <a:bodyPr lIns="0" tIns="0" rIns="0" bIns="0" rtlCol="0" anchor="t">
              <a:spAutoFit/>
            </a:bodyPr>
            <a:lstStyle/>
            <a:p>
              <a:pPr algn="l">
                <a:lnSpc>
                  <a:spcPts val="3275"/>
                </a:lnSpc>
              </a:pPr>
              <a:r>
                <a:rPr lang="en-US" sz="2599" b="1" spc="-116">
                  <a:solidFill>
                    <a:srgbClr val="0F0962"/>
                  </a:solidFill>
                  <a:latin typeface="Public Sans Medium"/>
                  <a:ea typeface="Public Sans Medium"/>
                  <a:cs typeface="Public Sans Medium"/>
                  <a:sym typeface="Public Sans Medium"/>
                </a:rPr>
                <a:t>Azzan Dwi Riski</a:t>
              </a:r>
            </a:p>
          </p:txBody>
        </p:sp>
        <p:sp>
          <p:nvSpPr>
            <p:cNvPr id="31" name="TextBox 31"/>
            <p:cNvSpPr txBox="1"/>
            <p:nvPr/>
          </p:nvSpPr>
          <p:spPr>
            <a:xfrm>
              <a:off x="1744409" y="-28575"/>
              <a:ext cx="2310049" cy="427355"/>
            </a:xfrm>
            <a:prstGeom prst="rect">
              <a:avLst/>
            </a:prstGeom>
          </p:spPr>
          <p:txBody>
            <a:bodyPr lIns="0" tIns="0" rIns="0" bIns="0" rtlCol="0" anchor="t">
              <a:spAutoFit/>
            </a:bodyPr>
            <a:lstStyle/>
            <a:p>
              <a:pPr algn="l">
                <a:lnSpc>
                  <a:spcPts val="2520"/>
                </a:lnSpc>
              </a:pPr>
              <a:r>
                <a:rPr lang="en-US" sz="2000" b="1" spc="-90">
                  <a:solidFill>
                    <a:srgbClr val="67666D"/>
                  </a:solidFill>
                  <a:latin typeface="Public Sans Medium"/>
                  <a:ea typeface="Public Sans Medium"/>
                  <a:cs typeface="Public Sans Medium"/>
                  <a:sym typeface="Public Sans Medium"/>
                </a:rPr>
                <a:t>Disusun oleh</a:t>
              </a:r>
            </a:p>
          </p:txBody>
        </p:sp>
        <p:sp>
          <p:nvSpPr>
            <p:cNvPr id="32" name="TextBox 32"/>
            <p:cNvSpPr txBox="1"/>
            <p:nvPr/>
          </p:nvSpPr>
          <p:spPr>
            <a:xfrm>
              <a:off x="1744409" y="1088517"/>
              <a:ext cx="2310049" cy="372237"/>
            </a:xfrm>
            <a:prstGeom prst="rect">
              <a:avLst/>
            </a:prstGeom>
          </p:spPr>
          <p:txBody>
            <a:bodyPr lIns="0" tIns="0" rIns="0" bIns="0" rtlCol="0" anchor="t">
              <a:spAutoFit/>
            </a:bodyPr>
            <a:lstStyle/>
            <a:p>
              <a:pPr algn="l">
                <a:lnSpc>
                  <a:spcPts val="2268"/>
                </a:lnSpc>
              </a:pPr>
              <a:r>
                <a:rPr lang="en-US" sz="1800" spc="-81">
                  <a:solidFill>
                    <a:srgbClr val="0F0962"/>
                  </a:solidFill>
                  <a:latin typeface="Public Sans"/>
                  <a:ea typeface="Public Sans"/>
                  <a:cs typeface="Public Sans"/>
                  <a:sym typeface="Public Sans"/>
                </a:rPr>
                <a:t>41521010053</a:t>
              </a:r>
            </a:p>
          </p:txBody>
        </p:sp>
      </p:grpSp>
      <p:grpSp>
        <p:nvGrpSpPr>
          <p:cNvPr id="33" name="Group 33"/>
          <p:cNvGrpSpPr/>
          <p:nvPr/>
        </p:nvGrpSpPr>
        <p:grpSpPr>
          <a:xfrm>
            <a:off x="9863541" y="6983022"/>
            <a:ext cx="5683545" cy="1095565"/>
            <a:chOff x="0" y="0"/>
            <a:chExt cx="7578060" cy="1460754"/>
          </a:xfrm>
        </p:grpSpPr>
        <p:grpSp>
          <p:nvGrpSpPr>
            <p:cNvPr id="34" name="Group 34"/>
            <p:cNvGrpSpPr/>
            <p:nvPr/>
          </p:nvGrpSpPr>
          <p:grpSpPr>
            <a:xfrm>
              <a:off x="0" y="0"/>
              <a:ext cx="1460754" cy="146075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sp>
        </p:grpSp>
        <p:sp>
          <p:nvSpPr>
            <p:cNvPr id="36" name="TextBox 36"/>
            <p:cNvSpPr txBox="1"/>
            <p:nvPr/>
          </p:nvSpPr>
          <p:spPr>
            <a:xfrm>
              <a:off x="1744409" y="460883"/>
              <a:ext cx="5833651" cy="548259"/>
            </a:xfrm>
            <a:prstGeom prst="rect">
              <a:avLst/>
            </a:prstGeom>
          </p:spPr>
          <p:txBody>
            <a:bodyPr lIns="0" tIns="0" rIns="0" bIns="0" rtlCol="0" anchor="t">
              <a:spAutoFit/>
            </a:bodyPr>
            <a:lstStyle/>
            <a:p>
              <a:pPr algn="l">
                <a:lnSpc>
                  <a:spcPts val="3275"/>
                </a:lnSpc>
              </a:pPr>
              <a:r>
                <a:rPr lang="en-US" sz="2599" b="1" spc="-116">
                  <a:solidFill>
                    <a:srgbClr val="0F0962"/>
                  </a:solidFill>
                  <a:latin typeface="Public Sans Medium"/>
                  <a:ea typeface="Public Sans Medium"/>
                  <a:cs typeface="Public Sans Medium"/>
                  <a:sym typeface="Public Sans Medium"/>
                </a:rPr>
                <a:t>Bagus Priambodo ST, MTI, PhD</a:t>
              </a:r>
            </a:p>
          </p:txBody>
        </p:sp>
        <p:sp>
          <p:nvSpPr>
            <p:cNvPr id="37" name="TextBox 37"/>
            <p:cNvSpPr txBox="1"/>
            <p:nvPr/>
          </p:nvSpPr>
          <p:spPr>
            <a:xfrm>
              <a:off x="1744409" y="-28575"/>
              <a:ext cx="2908511" cy="427355"/>
            </a:xfrm>
            <a:prstGeom prst="rect">
              <a:avLst/>
            </a:prstGeom>
          </p:spPr>
          <p:txBody>
            <a:bodyPr lIns="0" tIns="0" rIns="0" bIns="0" rtlCol="0" anchor="t">
              <a:spAutoFit/>
            </a:bodyPr>
            <a:lstStyle/>
            <a:p>
              <a:pPr algn="l">
                <a:lnSpc>
                  <a:spcPts val="2520"/>
                </a:lnSpc>
              </a:pPr>
              <a:r>
                <a:rPr lang="en-US" sz="2000" b="1" spc="-90">
                  <a:solidFill>
                    <a:srgbClr val="67666D"/>
                  </a:solidFill>
                  <a:latin typeface="Public Sans Medium"/>
                  <a:ea typeface="Public Sans Medium"/>
                  <a:cs typeface="Public Sans Medium"/>
                  <a:sym typeface="Public Sans Medium"/>
                </a:rPr>
                <a:t>Dosen Pembimbing </a:t>
              </a:r>
            </a:p>
          </p:txBody>
        </p:sp>
        <p:sp>
          <p:nvSpPr>
            <p:cNvPr id="38" name="TextBox 38"/>
            <p:cNvSpPr txBox="1"/>
            <p:nvPr/>
          </p:nvSpPr>
          <p:spPr>
            <a:xfrm>
              <a:off x="1744409" y="1088517"/>
              <a:ext cx="2310049" cy="372237"/>
            </a:xfrm>
            <a:prstGeom prst="rect">
              <a:avLst/>
            </a:prstGeom>
          </p:spPr>
          <p:txBody>
            <a:bodyPr lIns="0" tIns="0" rIns="0" bIns="0" rtlCol="0" anchor="t">
              <a:spAutoFit/>
            </a:bodyPr>
            <a:lstStyle/>
            <a:p>
              <a:pPr algn="l">
                <a:lnSpc>
                  <a:spcPts val="2268"/>
                </a:lnSpc>
              </a:pPr>
              <a:r>
                <a:rPr lang="en-US" sz="1800" spc="-81">
                  <a:solidFill>
                    <a:srgbClr val="0F0962"/>
                  </a:solidFill>
                  <a:latin typeface="Public Sans"/>
                  <a:ea typeface="Public Sans"/>
                  <a:cs typeface="Public Sans"/>
                  <a:sym typeface="Public Sans"/>
                </a:rPr>
                <a:t>0313057905</a:t>
              </a:r>
            </a:p>
          </p:txBody>
        </p:sp>
        <p:sp>
          <p:nvSpPr>
            <p:cNvPr id="39" name="Freeform 39"/>
            <p:cNvSpPr/>
            <p:nvPr/>
          </p:nvSpPr>
          <p:spPr>
            <a:xfrm>
              <a:off x="0" y="0"/>
              <a:ext cx="1460754" cy="1460754"/>
            </a:xfrm>
            <a:custGeom>
              <a:avLst/>
              <a:gdLst/>
              <a:ahLst/>
              <a:cxnLst/>
              <a:rect l="l" t="t" r="r" b="b"/>
              <a:pathLst>
                <a:path w="1460754" h="1460754">
                  <a:moveTo>
                    <a:pt x="0" y="0"/>
                  </a:moveTo>
                  <a:lnTo>
                    <a:pt x="1460754" y="0"/>
                  </a:lnTo>
                  <a:lnTo>
                    <a:pt x="1460754" y="1460754"/>
                  </a:lnTo>
                  <a:lnTo>
                    <a:pt x="0" y="146075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sp>
        <p:nvSpPr>
          <p:cNvPr id="40" name="TextBox 40"/>
          <p:cNvSpPr txBox="1"/>
          <p:nvPr/>
        </p:nvSpPr>
        <p:spPr>
          <a:xfrm>
            <a:off x="3481838" y="3968213"/>
            <a:ext cx="12293258" cy="2115964"/>
          </a:xfrm>
          <a:prstGeom prst="rect">
            <a:avLst/>
          </a:prstGeom>
        </p:spPr>
        <p:txBody>
          <a:bodyPr lIns="0" tIns="0" rIns="0" bIns="0" rtlCol="0" anchor="t">
            <a:spAutoFit/>
          </a:bodyPr>
          <a:lstStyle/>
          <a:p>
            <a:pPr algn="ctr">
              <a:lnSpc>
                <a:spcPts val="5450"/>
              </a:lnSpc>
            </a:pPr>
            <a:r>
              <a:rPr lang="en-US" sz="5000" b="1" spc="-225" dirty="0">
                <a:solidFill>
                  <a:srgbClr val="0F0962"/>
                </a:solidFill>
                <a:latin typeface="Public Sans Bold"/>
                <a:ea typeface="Public Sans Bold"/>
                <a:cs typeface="Public Sans Bold"/>
                <a:sym typeface="Public Sans Bold"/>
              </a:rPr>
              <a:t>PENERAPAN </a:t>
            </a:r>
            <a:r>
              <a:rPr lang="en-US" sz="5000" b="1" i="1" spc="-225" dirty="0">
                <a:solidFill>
                  <a:srgbClr val="0F0962"/>
                </a:solidFill>
                <a:latin typeface="Public Sans Bold Italics"/>
                <a:ea typeface="Public Sans Bold Italics"/>
                <a:cs typeface="Public Sans Bold Italics"/>
                <a:sym typeface="Public Sans Bold Italics"/>
              </a:rPr>
              <a:t>MULTIMODAL LATE FUSION</a:t>
            </a:r>
            <a:r>
              <a:rPr lang="en-US" sz="5000" b="1" i="1" spc="-225" dirty="0">
                <a:solidFill>
                  <a:srgbClr val="0F0962"/>
                </a:solidFill>
                <a:latin typeface="Public Sans Bold"/>
                <a:ea typeface="Public Sans Bold"/>
                <a:cs typeface="Public Sans Bold"/>
                <a:sym typeface="Public Sans Bold"/>
              </a:rPr>
              <a:t> </a:t>
            </a:r>
          </a:p>
          <a:p>
            <a:pPr algn="ctr">
              <a:lnSpc>
                <a:spcPts val="5450"/>
              </a:lnSpc>
            </a:pPr>
            <a:r>
              <a:rPr lang="en-US" sz="5000" b="1" spc="-225" dirty="0">
                <a:solidFill>
                  <a:srgbClr val="0F0962"/>
                </a:solidFill>
                <a:latin typeface="Public Sans Bold"/>
                <a:ea typeface="Public Sans Bold"/>
                <a:cs typeface="Public Sans Bold"/>
                <a:sym typeface="Public Sans Bold"/>
              </a:rPr>
              <a:t>UNTUK IDENTIFIKASI SITUS WEB </a:t>
            </a:r>
          </a:p>
          <a:p>
            <a:pPr algn="ctr">
              <a:lnSpc>
                <a:spcPts val="5450"/>
              </a:lnSpc>
            </a:pPr>
            <a:r>
              <a:rPr lang="en-US" sz="5000" b="1" spc="-225" dirty="0">
                <a:solidFill>
                  <a:srgbClr val="0F0962"/>
                </a:solidFill>
                <a:latin typeface="Public Sans Bold"/>
                <a:ea typeface="Public Sans Bold"/>
                <a:cs typeface="Public Sans Bold"/>
                <a:sym typeface="Public Sans Bold"/>
              </a:rPr>
              <a:t>JUDI </a:t>
            </a:r>
            <a:r>
              <a:rPr lang="en-US" sz="5000" b="1" spc="-225" dirty="0">
                <a:solidFill>
                  <a:srgbClr val="0F0962"/>
                </a:solidFill>
                <a:latin typeface="Public Sans Bold Italics" panose="020B0604020202020204" charset="0"/>
                <a:ea typeface="Public Sans Bold"/>
                <a:cs typeface="Public Sans Bold"/>
                <a:sym typeface="Public Sans Bold"/>
              </a:rPr>
              <a:t>ONLINE</a:t>
            </a:r>
            <a:r>
              <a:rPr lang="en-US" sz="5000" b="1" spc="-225" dirty="0">
                <a:solidFill>
                  <a:srgbClr val="0F0962"/>
                </a:solidFill>
                <a:latin typeface="Public Sans Bold"/>
                <a:ea typeface="Public Sans Bold"/>
                <a:cs typeface="Public Sans Bold"/>
                <a:sym typeface="Public Sans Bold"/>
              </a:rPr>
              <a:t> DI INDONESIA</a:t>
            </a:r>
          </a:p>
        </p:txBody>
      </p:sp>
      <p:sp>
        <p:nvSpPr>
          <p:cNvPr id="41" name="TextBox 41"/>
          <p:cNvSpPr txBox="1"/>
          <p:nvPr/>
        </p:nvSpPr>
        <p:spPr>
          <a:xfrm>
            <a:off x="14473871" y="1408421"/>
            <a:ext cx="2146430" cy="327660"/>
          </a:xfrm>
          <a:prstGeom prst="rect">
            <a:avLst/>
          </a:prstGeom>
        </p:spPr>
        <p:txBody>
          <a:bodyPr lIns="0" tIns="0" rIns="0" bIns="0" rtlCol="0" anchor="t">
            <a:spAutoFit/>
          </a:bodyPr>
          <a:lstStyle/>
          <a:p>
            <a:pPr algn="r">
              <a:lnSpc>
                <a:spcPts val="2520"/>
              </a:lnSpc>
            </a:pPr>
            <a:r>
              <a:rPr lang="en-US" sz="2000" spc="-90">
                <a:solidFill>
                  <a:srgbClr val="67666D"/>
                </a:solidFill>
                <a:latin typeface="Public Sans"/>
                <a:ea typeface="Public Sans"/>
                <a:cs typeface="Public Sans"/>
                <a:sym typeface="Public Sans"/>
              </a:rPr>
              <a:t>19 Juli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5" name="AutoShape 35"/>
          <p:cNvSpPr/>
          <p:nvPr/>
        </p:nvSpPr>
        <p:spPr>
          <a:xfrm>
            <a:off x="2907338" y="4172695"/>
            <a:ext cx="2672331" cy="3040"/>
          </a:xfrm>
          <a:prstGeom prst="line">
            <a:avLst/>
          </a:prstGeom>
          <a:ln w="38100" cap="flat">
            <a:solidFill>
              <a:srgbClr val="3AB572"/>
            </a:solidFill>
            <a:prstDash val="solid"/>
            <a:headEnd type="none" w="sm" len="sm"/>
            <a:tailEnd type="none" w="sm" len="sm"/>
          </a:ln>
        </p:spPr>
      </p:sp>
      <p:sp>
        <p:nvSpPr>
          <p:cNvPr id="36" name="AutoShape 36"/>
          <p:cNvSpPr/>
          <p:nvPr/>
        </p:nvSpPr>
        <p:spPr>
          <a:xfrm>
            <a:off x="6195170" y="4175735"/>
            <a:ext cx="2777567" cy="0"/>
          </a:xfrm>
          <a:prstGeom prst="line">
            <a:avLst/>
          </a:prstGeom>
          <a:ln w="38100" cap="flat">
            <a:solidFill>
              <a:srgbClr val="3AB572"/>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575757"/>
            </a:solidFill>
            <a:prstDash val="solid"/>
            <a:headEnd type="none" w="sm" len="sm"/>
            <a:tailEnd type="none" w="sm" len="sm"/>
          </a:ln>
        </p:spPr>
      </p:sp>
      <p:grpSp>
        <p:nvGrpSpPr>
          <p:cNvPr id="39" name="Group 39"/>
          <p:cNvGrpSpPr/>
          <p:nvPr/>
        </p:nvGrpSpPr>
        <p:grpSpPr>
          <a:xfrm>
            <a:off x="1838883" y="4994676"/>
            <a:ext cx="12035024" cy="4022770"/>
            <a:chOff x="0" y="0"/>
            <a:chExt cx="16046699" cy="5363694"/>
          </a:xfrm>
        </p:grpSpPr>
        <p:sp>
          <p:nvSpPr>
            <p:cNvPr id="40" name="Freeform 40"/>
            <p:cNvSpPr/>
            <p:nvPr/>
          </p:nvSpPr>
          <p:spPr>
            <a:xfrm>
              <a:off x="182572" y="825500"/>
              <a:ext cx="15579955" cy="4381862"/>
            </a:xfrm>
            <a:custGeom>
              <a:avLst/>
              <a:gdLst/>
              <a:ahLst/>
              <a:cxnLst/>
              <a:rect l="l" t="t" r="r" b="b"/>
              <a:pathLst>
                <a:path w="15579955" h="4381862">
                  <a:moveTo>
                    <a:pt x="0" y="0"/>
                  </a:moveTo>
                  <a:lnTo>
                    <a:pt x="15579955" y="0"/>
                  </a:lnTo>
                  <a:lnTo>
                    <a:pt x="15579955" y="4381862"/>
                  </a:lnTo>
                  <a:lnTo>
                    <a:pt x="0" y="4381862"/>
                  </a:lnTo>
                  <a:lnTo>
                    <a:pt x="0" y="0"/>
                  </a:lnTo>
                  <a:close/>
                </a:path>
              </a:pathLst>
            </a:custGeom>
            <a:blipFill>
              <a:blip r:embed="rId20"/>
              <a:stretch>
                <a:fillRect/>
              </a:stretch>
            </a:blipFill>
          </p:spPr>
        </p:sp>
        <p:grpSp>
          <p:nvGrpSpPr>
            <p:cNvPr id="41" name="Group 41"/>
            <p:cNvGrpSpPr/>
            <p:nvPr/>
          </p:nvGrpSpPr>
          <p:grpSpPr>
            <a:xfrm>
              <a:off x="0" y="0"/>
              <a:ext cx="16046699" cy="5363694"/>
              <a:chOff x="0" y="0"/>
              <a:chExt cx="3169718" cy="1059495"/>
            </a:xfrm>
          </p:grpSpPr>
          <p:sp>
            <p:nvSpPr>
              <p:cNvPr id="42" name="Freeform 42"/>
              <p:cNvSpPr/>
              <p:nvPr/>
            </p:nvSpPr>
            <p:spPr>
              <a:xfrm>
                <a:off x="0" y="0"/>
                <a:ext cx="3169718" cy="1059495"/>
              </a:xfrm>
              <a:custGeom>
                <a:avLst/>
                <a:gdLst/>
                <a:ahLst/>
                <a:cxnLst/>
                <a:rect l="l" t="t" r="r" b="b"/>
                <a:pathLst>
                  <a:path w="3169718" h="1059495">
                    <a:moveTo>
                      <a:pt x="0" y="0"/>
                    </a:moveTo>
                    <a:lnTo>
                      <a:pt x="3169718" y="0"/>
                    </a:lnTo>
                    <a:lnTo>
                      <a:pt x="3169718" y="1059495"/>
                    </a:lnTo>
                    <a:lnTo>
                      <a:pt x="0" y="1059495"/>
                    </a:lnTo>
                    <a:close/>
                  </a:path>
                </a:pathLst>
              </a:custGeom>
              <a:solidFill>
                <a:srgbClr val="000000">
                  <a:alpha val="0"/>
                </a:srgbClr>
              </a:solidFill>
              <a:ln w="19050" cap="sq">
                <a:solidFill>
                  <a:srgbClr val="000000"/>
                </a:solidFill>
                <a:prstDash val="solid"/>
                <a:miter/>
              </a:ln>
            </p:spPr>
          </p:sp>
          <p:sp>
            <p:nvSpPr>
              <p:cNvPr id="43" name="TextBox 43"/>
              <p:cNvSpPr txBox="1"/>
              <p:nvPr/>
            </p:nvSpPr>
            <p:spPr>
              <a:xfrm>
                <a:off x="0" y="-66675"/>
                <a:ext cx="3169718" cy="1126170"/>
              </a:xfrm>
              <a:prstGeom prst="rect">
                <a:avLst/>
              </a:prstGeom>
            </p:spPr>
            <p:txBody>
              <a:bodyPr lIns="50800" tIns="50800" rIns="50800" bIns="50800" rtlCol="0" anchor="ctr"/>
              <a:lstStyle/>
              <a:p>
                <a:pPr algn="ctr">
                  <a:lnSpc>
                    <a:spcPts val="2543"/>
                  </a:lnSpc>
                </a:pPr>
                <a:endParaRPr/>
              </a:p>
            </p:txBody>
          </p:sp>
        </p:grpSp>
        <p:sp>
          <p:nvSpPr>
            <p:cNvPr id="44" name="TextBox 44"/>
            <p:cNvSpPr txBox="1"/>
            <p:nvPr/>
          </p:nvSpPr>
          <p:spPr>
            <a:xfrm>
              <a:off x="6154059" y="176530"/>
              <a:ext cx="3163689" cy="53467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Image Classifier</a:t>
              </a:r>
            </a:p>
          </p:txBody>
        </p:sp>
      </p:grpSp>
      <p:sp>
        <p:nvSpPr>
          <p:cNvPr id="45" name="Freeform 45"/>
          <p:cNvSpPr/>
          <p:nvPr/>
        </p:nvSpPr>
        <p:spPr>
          <a:xfrm>
            <a:off x="14193228" y="5410385"/>
            <a:ext cx="3066072" cy="2999002"/>
          </a:xfrm>
          <a:custGeom>
            <a:avLst/>
            <a:gdLst/>
            <a:ahLst/>
            <a:cxnLst/>
            <a:rect l="l" t="t" r="r" b="b"/>
            <a:pathLst>
              <a:path w="3066072" h="2999002">
                <a:moveTo>
                  <a:pt x="0" y="0"/>
                </a:moveTo>
                <a:lnTo>
                  <a:pt x="3066072" y="0"/>
                </a:lnTo>
                <a:lnTo>
                  <a:pt x="3066072" y="2999002"/>
                </a:lnTo>
                <a:lnTo>
                  <a:pt x="0" y="2999002"/>
                </a:lnTo>
                <a:lnTo>
                  <a:pt x="0" y="0"/>
                </a:lnTo>
                <a:close/>
              </a:path>
            </a:pathLst>
          </a:custGeom>
          <a:blipFill>
            <a:blip r:embed="rId21"/>
            <a:stretch>
              <a:fillRect/>
            </a:stretch>
          </a:blipFill>
        </p:spPr>
      </p:sp>
      <p:sp>
        <p:nvSpPr>
          <p:cNvPr id="46" name="TextBox 46"/>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7" name="TextBox 47"/>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8" name="TextBox 48"/>
          <p:cNvSpPr txBox="1"/>
          <p:nvPr/>
        </p:nvSpPr>
        <p:spPr>
          <a:xfrm>
            <a:off x="8506055" y="3138280"/>
            <a:ext cx="1630859"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Pemodelan</a:t>
            </a:r>
          </a:p>
        </p:txBody>
      </p:sp>
      <p:sp>
        <p:nvSpPr>
          <p:cNvPr id="49" name="TextBox 49"/>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50" name="TextBox 50"/>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sp>
        <p:nvSpPr>
          <p:cNvPr id="51" name="AutoShape 38">
            <a:extLst>
              <a:ext uri="{FF2B5EF4-FFF2-40B4-BE49-F238E27FC236}">
                <a16:creationId xmlns:a16="http://schemas.microsoft.com/office/drawing/2014/main" id="{7365D0CC-67CE-5341-778E-06574764D92E}"/>
              </a:ext>
            </a:extLst>
          </p:cNvPr>
          <p:cNvSpPr/>
          <p:nvPr/>
        </p:nvSpPr>
        <p:spPr>
          <a:xfrm>
            <a:off x="13105446" y="4175735"/>
            <a:ext cx="2739153" cy="0"/>
          </a:xfrm>
          <a:prstGeom prst="line">
            <a:avLst/>
          </a:prstGeom>
          <a:ln w="38100" cap="flat">
            <a:solidFill>
              <a:srgbClr val="575757"/>
            </a:solidFill>
            <a:prstDash val="solid"/>
            <a:headEnd type="none" w="sm" len="sm"/>
            <a:tailEnd type="none" w="sm" len="sm"/>
          </a:ln>
        </p:spPr>
      </p:sp>
    </p:spTree>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5" name="AutoShape 35"/>
          <p:cNvSpPr/>
          <p:nvPr/>
        </p:nvSpPr>
        <p:spPr>
          <a:xfrm flipV="1">
            <a:off x="2858918" y="4175735"/>
            <a:ext cx="2720751" cy="19050"/>
          </a:xfrm>
          <a:prstGeom prst="line">
            <a:avLst/>
          </a:prstGeom>
          <a:ln w="38100" cap="flat">
            <a:solidFill>
              <a:srgbClr val="3AB572"/>
            </a:solidFill>
            <a:prstDash val="solid"/>
            <a:headEnd type="none" w="sm" len="sm"/>
            <a:tailEnd type="none" w="sm" len="sm"/>
          </a:ln>
        </p:spPr>
      </p:sp>
      <p:sp>
        <p:nvSpPr>
          <p:cNvPr id="36" name="AutoShape 36"/>
          <p:cNvSpPr/>
          <p:nvPr/>
        </p:nvSpPr>
        <p:spPr>
          <a:xfrm>
            <a:off x="6195170" y="4175735"/>
            <a:ext cx="2777567" cy="0"/>
          </a:xfrm>
          <a:prstGeom prst="line">
            <a:avLst/>
          </a:prstGeom>
          <a:ln w="38100" cap="flat">
            <a:solidFill>
              <a:srgbClr val="3AB572"/>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575757"/>
            </a:solidFill>
            <a:prstDash val="solid"/>
            <a:headEnd type="none" w="sm" len="sm"/>
            <a:tailEnd type="none" w="sm" len="sm"/>
          </a:ln>
        </p:spPr>
      </p:sp>
      <p:grpSp>
        <p:nvGrpSpPr>
          <p:cNvPr id="39" name="Group 39"/>
          <p:cNvGrpSpPr/>
          <p:nvPr/>
        </p:nvGrpSpPr>
        <p:grpSpPr>
          <a:xfrm>
            <a:off x="1972233" y="4973764"/>
            <a:ext cx="12035024" cy="4022770"/>
            <a:chOff x="0" y="0"/>
            <a:chExt cx="16046699" cy="5363694"/>
          </a:xfrm>
        </p:grpSpPr>
        <p:grpSp>
          <p:nvGrpSpPr>
            <p:cNvPr id="40" name="Group 40"/>
            <p:cNvGrpSpPr/>
            <p:nvPr/>
          </p:nvGrpSpPr>
          <p:grpSpPr>
            <a:xfrm>
              <a:off x="0" y="0"/>
              <a:ext cx="16046699" cy="5363694"/>
              <a:chOff x="0" y="0"/>
              <a:chExt cx="3169718" cy="1059495"/>
            </a:xfrm>
          </p:grpSpPr>
          <p:sp>
            <p:nvSpPr>
              <p:cNvPr id="41" name="Freeform 41"/>
              <p:cNvSpPr/>
              <p:nvPr/>
            </p:nvSpPr>
            <p:spPr>
              <a:xfrm>
                <a:off x="0" y="0"/>
                <a:ext cx="3169718" cy="1059495"/>
              </a:xfrm>
              <a:custGeom>
                <a:avLst/>
                <a:gdLst/>
                <a:ahLst/>
                <a:cxnLst/>
                <a:rect l="l" t="t" r="r" b="b"/>
                <a:pathLst>
                  <a:path w="3169718" h="1059495">
                    <a:moveTo>
                      <a:pt x="0" y="0"/>
                    </a:moveTo>
                    <a:lnTo>
                      <a:pt x="3169718" y="0"/>
                    </a:lnTo>
                    <a:lnTo>
                      <a:pt x="3169718" y="1059495"/>
                    </a:lnTo>
                    <a:lnTo>
                      <a:pt x="0" y="1059495"/>
                    </a:lnTo>
                    <a:close/>
                  </a:path>
                </a:pathLst>
              </a:custGeom>
              <a:solidFill>
                <a:srgbClr val="000000">
                  <a:alpha val="0"/>
                </a:srgbClr>
              </a:solidFill>
              <a:ln w="19050" cap="sq">
                <a:solidFill>
                  <a:srgbClr val="000000"/>
                </a:solidFill>
                <a:prstDash val="solid"/>
                <a:miter/>
              </a:ln>
            </p:spPr>
          </p:sp>
          <p:sp>
            <p:nvSpPr>
              <p:cNvPr id="42" name="TextBox 42"/>
              <p:cNvSpPr txBox="1"/>
              <p:nvPr/>
            </p:nvSpPr>
            <p:spPr>
              <a:xfrm>
                <a:off x="0" y="-66675"/>
                <a:ext cx="3169718" cy="1126170"/>
              </a:xfrm>
              <a:prstGeom prst="rect">
                <a:avLst/>
              </a:prstGeom>
            </p:spPr>
            <p:txBody>
              <a:bodyPr lIns="50800" tIns="50800" rIns="50800" bIns="50800" rtlCol="0" anchor="ctr"/>
              <a:lstStyle/>
              <a:p>
                <a:pPr algn="ctr">
                  <a:lnSpc>
                    <a:spcPts val="2543"/>
                  </a:lnSpc>
                </a:pPr>
                <a:endParaRPr/>
              </a:p>
            </p:txBody>
          </p:sp>
        </p:grpSp>
        <p:sp>
          <p:nvSpPr>
            <p:cNvPr id="43" name="Freeform 43"/>
            <p:cNvSpPr/>
            <p:nvPr/>
          </p:nvSpPr>
          <p:spPr>
            <a:xfrm>
              <a:off x="545519" y="1079500"/>
              <a:ext cx="15048854" cy="4025568"/>
            </a:xfrm>
            <a:custGeom>
              <a:avLst/>
              <a:gdLst/>
              <a:ahLst/>
              <a:cxnLst/>
              <a:rect l="l" t="t" r="r" b="b"/>
              <a:pathLst>
                <a:path w="15048854" h="4025568">
                  <a:moveTo>
                    <a:pt x="0" y="0"/>
                  </a:moveTo>
                  <a:lnTo>
                    <a:pt x="15048854" y="0"/>
                  </a:lnTo>
                  <a:lnTo>
                    <a:pt x="15048854" y="4025568"/>
                  </a:lnTo>
                  <a:lnTo>
                    <a:pt x="0" y="4025568"/>
                  </a:lnTo>
                  <a:lnTo>
                    <a:pt x="0" y="0"/>
                  </a:lnTo>
                  <a:close/>
                </a:path>
              </a:pathLst>
            </a:custGeom>
            <a:blipFill>
              <a:blip r:embed="rId20"/>
              <a:stretch>
                <a:fillRect/>
              </a:stretch>
            </a:blipFill>
          </p:spPr>
        </p:sp>
        <p:sp>
          <p:nvSpPr>
            <p:cNvPr id="44" name="TextBox 44"/>
            <p:cNvSpPr txBox="1"/>
            <p:nvPr/>
          </p:nvSpPr>
          <p:spPr>
            <a:xfrm>
              <a:off x="6154059" y="176530"/>
              <a:ext cx="3163689" cy="53467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Text Classifier</a:t>
              </a:r>
            </a:p>
          </p:txBody>
        </p:sp>
      </p:grpSp>
      <p:sp>
        <p:nvSpPr>
          <p:cNvPr id="45" name="Freeform 45"/>
          <p:cNvSpPr/>
          <p:nvPr/>
        </p:nvSpPr>
        <p:spPr>
          <a:xfrm>
            <a:off x="14226332" y="4926139"/>
            <a:ext cx="3032968" cy="3438956"/>
          </a:xfrm>
          <a:custGeom>
            <a:avLst/>
            <a:gdLst/>
            <a:ahLst/>
            <a:cxnLst/>
            <a:rect l="l" t="t" r="r" b="b"/>
            <a:pathLst>
              <a:path w="3032968" h="3438956">
                <a:moveTo>
                  <a:pt x="0" y="0"/>
                </a:moveTo>
                <a:lnTo>
                  <a:pt x="3032968" y="0"/>
                </a:lnTo>
                <a:lnTo>
                  <a:pt x="3032968" y="3438956"/>
                </a:lnTo>
                <a:lnTo>
                  <a:pt x="0" y="3438956"/>
                </a:lnTo>
                <a:lnTo>
                  <a:pt x="0" y="0"/>
                </a:lnTo>
                <a:close/>
              </a:path>
            </a:pathLst>
          </a:custGeom>
          <a:blipFill>
            <a:blip r:embed="rId21"/>
            <a:stretch>
              <a:fillRect/>
            </a:stretch>
          </a:blipFill>
        </p:spPr>
      </p:sp>
      <p:sp>
        <p:nvSpPr>
          <p:cNvPr id="46" name="TextBox 46"/>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7" name="TextBox 47"/>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8" name="TextBox 48"/>
          <p:cNvSpPr txBox="1"/>
          <p:nvPr/>
        </p:nvSpPr>
        <p:spPr>
          <a:xfrm>
            <a:off x="8506055" y="3138280"/>
            <a:ext cx="1630859"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Pemodelan</a:t>
            </a:r>
          </a:p>
        </p:txBody>
      </p:sp>
      <p:sp>
        <p:nvSpPr>
          <p:cNvPr id="49" name="TextBox 49"/>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50" name="TextBox 50"/>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sp>
        <p:nvSpPr>
          <p:cNvPr id="51" name="AutoShape 38">
            <a:extLst>
              <a:ext uri="{FF2B5EF4-FFF2-40B4-BE49-F238E27FC236}">
                <a16:creationId xmlns:a16="http://schemas.microsoft.com/office/drawing/2014/main" id="{334DB98F-C1DF-C039-0269-505587FA58EC}"/>
              </a:ext>
            </a:extLst>
          </p:cNvPr>
          <p:cNvSpPr/>
          <p:nvPr/>
        </p:nvSpPr>
        <p:spPr>
          <a:xfrm>
            <a:off x="13105446" y="4175735"/>
            <a:ext cx="2739153" cy="0"/>
          </a:xfrm>
          <a:prstGeom prst="line">
            <a:avLst/>
          </a:prstGeom>
          <a:ln w="38100" cap="flat">
            <a:solidFill>
              <a:srgbClr val="575757"/>
            </a:solidFill>
            <a:prstDash val="solid"/>
            <a:headEnd type="none" w="sm" len="sm"/>
            <a:tailEnd type="none" w="sm" len="sm"/>
          </a:ln>
        </p:spPr>
      </p:sp>
    </p:spTree>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6" name="AutoShape 36"/>
          <p:cNvSpPr/>
          <p:nvPr/>
        </p:nvSpPr>
        <p:spPr>
          <a:xfrm>
            <a:off x="6195170" y="4175735"/>
            <a:ext cx="2777567" cy="0"/>
          </a:xfrm>
          <a:prstGeom prst="line">
            <a:avLst/>
          </a:prstGeom>
          <a:ln w="38100" cap="flat">
            <a:solidFill>
              <a:srgbClr val="3AB572"/>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3AB572"/>
            </a:solidFill>
            <a:prstDash val="solid"/>
            <a:headEnd type="none" w="sm" len="sm"/>
            <a:tailEnd type="none" w="sm" len="sm"/>
          </a:ln>
        </p:spPr>
      </p:sp>
      <p:grpSp>
        <p:nvGrpSpPr>
          <p:cNvPr id="39" name="Group 39"/>
          <p:cNvGrpSpPr/>
          <p:nvPr/>
        </p:nvGrpSpPr>
        <p:grpSpPr>
          <a:xfrm>
            <a:off x="2335874" y="4791181"/>
            <a:ext cx="9192334" cy="5015510"/>
            <a:chOff x="0" y="0"/>
            <a:chExt cx="2421026" cy="1320957"/>
          </a:xfrm>
        </p:grpSpPr>
        <p:sp>
          <p:nvSpPr>
            <p:cNvPr id="40" name="Freeform 40"/>
            <p:cNvSpPr/>
            <p:nvPr/>
          </p:nvSpPr>
          <p:spPr>
            <a:xfrm>
              <a:off x="0" y="0"/>
              <a:ext cx="2421026" cy="1320957"/>
            </a:xfrm>
            <a:custGeom>
              <a:avLst/>
              <a:gdLst/>
              <a:ahLst/>
              <a:cxnLst/>
              <a:rect l="l" t="t" r="r" b="b"/>
              <a:pathLst>
                <a:path w="2421026" h="1320957">
                  <a:moveTo>
                    <a:pt x="0" y="0"/>
                  </a:moveTo>
                  <a:lnTo>
                    <a:pt x="2421026" y="0"/>
                  </a:lnTo>
                  <a:lnTo>
                    <a:pt x="2421026" y="1320957"/>
                  </a:lnTo>
                  <a:lnTo>
                    <a:pt x="0" y="1320957"/>
                  </a:lnTo>
                  <a:close/>
                </a:path>
              </a:pathLst>
            </a:custGeom>
            <a:solidFill>
              <a:srgbClr val="000000">
                <a:alpha val="0"/>
              </a:srgbClr>
            </a:solidFill>
            <a:ln w="19050" cap="sq">
              <a:solidFill>
                <a:srgbClr val="000000"/>
              </a:solidFill>
              <a:prstDash val="solid"/>
              <a:miter/>
            </a:ln>
          </p:spPr>
        </p:sp>
        <p:sp>
          <p:nvSpPr>
            <p:cNvPr id="41" name="TextBox 41"/>
            <p:cNvSpPr txBox="1"/>
            <p:nvPr/>
          </p:nvSpPr>
          <p:spPr>
            <a:xfrm>
              <a:off x="0" y="-66675"/>
              <a:ext cx="2421026" cy="1387632"/>
            </a:xfrm>
            <a:prstGeom prst="rect">
              <a:avLst/>
            </a:prstGeom>
          </p:spPr>
          <p:txBody>
            <a:bodyPr lIns="50800" tIns="50800" rIns="50800" bIns="50800" rtlCol="0" anchor="ctr"/>
            <a:lstStyle/>
            <a:p>
              <a:pPr algn="ctr">
                <a:lnSpc>
                  <a:spcPts val="2543"/>
                </a:lnSpc>
              </a:pPr>
              <a:endParaRPr/>
            </a:p>
          </p:txBody>
        </p:sp>
      </p:grpSp>
      <p:sp>
        <p:nvSpPr>
          <p:cNvPr id="42" name="Freeform 42"/>
          <p:cNvSpPr/>
          <p:nvPr/>
        </p:nvSpPr>
        <p:spPr>
          <a:xfrm>
            <a:off x="2501969" y="5400922"/>
            <a:ext cx="8783430" cy="4150171"/>
          </a:xfrm>
          <a:custGeom>
            <a:avLst/>
            <a:gdLst/>
            <a:ahLst/>
            <a:cxnLst/>
            <a:rect l="l" t="t" r="r" b="b"/>
            <a:pathLst>
              <a:path w="8783430" h="4150171">
                <a:moveTo>
                  <a:pt x="0" y="0"/>
                </a:moveTo>
                <a:lnTo>
                  <a:pt x="8783430" y="0"/>
                </a:lnTo>
                <a:lnTo>
                  <a:pt x="8783430" y="4150170"/>
                </a:lnTo>
                <a:lnTo>
                  <a:pt x="0" y="4150170"/>
                </a:lnTo>
                <a:lnTo>
                  <a:pt x="0" y="0"/>
                </a:lnTo>
                <a:close/>
              </a:path>
            </a:pathLst>
          </a:custGeom>
          <a:blipFill>
            <a:blip r:embed="rId20"/>
            <a:stretch>
              <a:fillRect/>
            </a:stretch>
          </a:blipFill>
        </p:spPr>
      </p:sp>
      <p:sp>
        <p:nvSpPr>
          <p:cNvPr id="43" name="Freeform 43"/>
          <p:cNvSpPr/>
          <p:nvPr/>
        </p:nvSpPr>
        <p:spPr>
          <a:xfrm>
            <a:off x="11794908" y="5838931"/>
            <a:ext cx="3965906" cy="3168990"/>
          </a:xfrm>
          <a:custGeom>
            <a:avLst/>
            <a:gdLst/>
            <a:ahLst/>
            <a:cxnLst/>
            <a:rect l="l" t="t" r="r" b="b"/>
            <a:pathLst>
              <a:path w="3965906" h="3168990">
                <a:moveTo>
                  <a:pt x="0" y="0"/>
                </a:moveTo>
                <a:lnTo>
                  <a:pt x="3965906" y="0"/>
                </a:lnTo>
                <a:lnTo>
                  <a:pt x="3965906" y="3168990"/>
                </a:lnTo>
                <a:lnTo>
                  <a:pt x="0" y="3168990"/>
                </a:lnTo>
                <a:lnTo>
                  <a:pt x="0" y="0"/>
                </a:lnTo>
                <a:close/>
              </a:path>
            </a:pathLst>
          </a:custGeom>
          <a:blipFill>
            <a:blip r:embed="rId21"/>
            <a:stretch>
              <a:fillRect/>
            </a:stretch>
          </a:blipFill>
        </p:spPr>
      </p:sp>
      <p:sp>
        <p:nvSpPr>
          <p:cNvPr id="44" name="TextBox 44"/>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5" name="TextBox 45"/>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6" name="TextBox 46"/>
          <p:cNvSpPr txBox="1"/>
          <p:nvPr/>
        </p:nvSpPr>
        <p:spPr>
          <a:xfrm>
            <a:off x="8525402" y="3138280"/>
            <a:ext cx="159216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Pemodelan</a:t>
            </a:r>
          </a:p>
        </p:txBody>
      </p:sp>
      <p:sp>
        <p:nvSpPr>
          <p:cNvPr id="47" name="TextBox 47"/>
          <p:cNvSpPr txBox="1"/>
          <p:nvPr/>
        </p:nvSpPr>
        <p:spPr>
          <a:xfrm>
            <a:off x="11361147" y="3138280"/>
            <a:ext cx="2706812"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Multimodal Fusion</a:t>
            </a:r>
          </a:p>
        </p:txBody>
      </p:sp>
      <p:sp>
        <p:nvSpPr>
          <p:cNvPr id="48" name="TextBox 48"/>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sp>
        <p:nvSpPr>
          <p:cNvPr id="49" name="TextBox 49"/>
          <p:cNvSpPr txBox="1"/>
          <p:nvPr/>
        </p:nvSpPr>
        <p:spPr>
          <a:xfrm>
            <a:off x="5250143" y="4879493"/>
            <a:ext cx="3363796"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Multimodal Fusion</a:t>
            </a:r>
          </a:p>
        </p:txBody>
      </p:sp>
      <p:sp>
        <p:nvSpPr>
          <p:cNvPr id="50" name="AutoShape 35">
            <a:extLst>
              <a:ext uri="{FF2B5EF4-FFF2-40B4-BE49-F238E27FC236}">
                <a16:creationId xmlns:a16="http://schemas.microsoft.com/office/drawing/2014/main" id="{9179F576-4E65-593C-3331-955EB2703145}"/>
              </a:ext>
            </a:extLst>
          </p:cNvPr>
          <p:cNvSpPr/>
          <p:nvPr/>
        </p:nvSpPr>
        <p:spPr>
          <a:xfrm flipV="1">
            <a:off x="2858918" y="4175735"/>
            <a:ext cx="2720751" cy="19050"/>
          </a:xfrm>
          <a:prstGeom prst="line">
            <a:avLst/>
          </a:prstGeom>
          <a:ln w="38100" cap="flat">
            <a:solidFill>
              <a:srgbClr val="3AB572"/>
            </a:solidFill>
            <a:prstDash val="solid"/>
            <a:headEnd type="none" w="sm" len="sm"/>
            <a:tailEnd type="none" w="sm" len="sm"/>
          </a:ln>
        </p:spPr>
      </p:sp>
      <p:sp>
        <p:nvSpPr>
          <p:cNvPr id="51" name="AutoShape 38">
            <a:extLst>
              <a:ext uri="{FF2B5EF4-FFF2-40B4-BE49-F238E27FC236}">
                <a16:creationId xmlns:a16="http://schemas.microsoft.com/office/drawing/2014/main" id="{04D6109F-58B5-624F-AD54-804A8CC549ED}"/>
              </a:ext>
            </a:extLst>
          </p:cNvPr>
          <p:cNvSpPr/>
          <p:nvPr/>
        </p:nvSpPr>
        <p:spPr>
          <a:xfrm>
            <a:off x="13105446" y="4175735"/>
            <a:ext cx="2739153" cy="0"/>
          </a:xfrm>
          <a:prstGeom prst="line">
            <a:avLst/>
          </a:prstGeom>
          <a:ln w="38100" cap="flat">
            <a:solidFill>
              <a:srgbClr val="575757"/>
            </a:solidFill>
            <a:prstDash val="solid"/>
            <a:headEnd type="none" w="sm" len="sm"/>
            <a:tailEnd type="none" w="sm" len="sm"/>
          </a:ln>
        </p:spPr>
      </p:sp>
    </p:spTree>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6" name="AutoShape 36"/>
          <p:cNvSpPr/>
          <p:nvPr/>
        </p:nvSpPr>
        <p:spPr>
          <a:xfrm>
            <a:off x="6195170" y="4175735"/>
            <a:ext cx="2777567" cy="0"/>
          </a:xfrm>
          <a:prstGeom prst="line">
            <a:avLst/>
          </a:prstGeom>
          <a:ln w="38100" cap="flat">
            <a:solidFill>
              <a:srgbClr val="3AB572"/>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3AB572"/>
            </a:solidFill>
            <a:prstDash val="solid"/>
            <a:headEnd type="none" w="sm" len="sm"/>
            <a:tailEnd type="none" w="sm" len="sm"/>
          </a:ln>
        </p:spPr>
      </p:sp>
      <p:sp>
        <p:nvSpPr>
          <p:cNvPr id="38" name="AutoShape 38"/>
          <p:cNvSpPr/>
          <p:nvPr/>
        </p:nvSpPr>
        <p:spPr>
          <a:xfrm>
            <a:off x="13067032" y="4175735"/>
            <a:ext cx="2777567" cy="0"/>
          </a:xfrm>
          <a:prstGeom prst="line">
            <a:avLst/>
          </a:prstGeom>
          <a:ln w="38100" cap="flat">
            <a:solidFill>
              <a:srgbClr val="3AB572"/>
            </a:solidFill>
            <a:prstDash val="solid"/>
            <a:headEnd type="none" w="sm" len="sm"/>
            <a:tailEnd type="none" w="sm" len="sm"/>
          </a:ln>
        </p:spPr>
      </p:sp>
      <p:sp>
        <p:nvSpPr>
          <p:cNvPr id="39" name="Freeform 39"/>
          <p:cNvSpPr/>
          <p:nvPr/>
        </p:nvSpPr>
        <p:spPr>
          <a:xfrm>
            <a:off x="3057361" y="5641984"/>
            <a:ext cx="5742109" cy="2367475"/>
          </a:xfrm>
          <a:custGeom>
            <a:avLst/>
            <a:gdLst/>
            <a:ahLst/>
            <a:cxnLst/>
            <a:rect l="l" t="t" r="r" b="b"/>
            <a:pathLst>
              <a:path w="5742109" h="2367475">
                <a:moveTo>
                  <a:pt x="0" y="0"/>
                </a:moveTo>
                <a:lnTo>
                  <a:pt x="5742109" y="0"/>
                </a:lnTo>
                <a:lnTo>
                  <a:pt x="5742109" y="2367476"/>
                </a:lnTo>
                <a:lnTo>
                  <a:pt x="0" y="2367476"/>
                </a:lnTo>
                <a:lnTo>
                  <a:pt x="0" y="0"/>
                </a:lnTo>
                <a:close/>
              </a:path>
            </a:pathLst>
          </a:custGeom>
          <a:blipFill>
            <a:blip r:embed="rId20"/>
            <a:stretch>
              <a:fillRect/>
            </a:stretch>
          </a:blipFill>
        </p:spPr>
      </p:sp>
      <p:sp>
        <p:nvSpPr>
          <p:cNvPr id="40" name="TextBox 40"/>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1" name="TextBox 41"/>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2" name="TextBox 42"/>
          <p:cNvSpPr txBox="1"/>
          <p:nvPr/>
        </p:nvSpPr>
        <p:spPr>
          <a:xfrm>
            <a:off x="8525402" y="3138280"/>
            <a:ext cx="159216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Pemodelan</a:t>
            </a:r>
          </a:p>
        </p:txBody>
      </p:sp>
      <p:sp>
        <p:nvSpPr>
          <p:cNvPr id="43" name="TextBox 43"/>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44" name="TextBox 44"/>
          <p:cNvSpPr txBox="1"/>
          <p:nvPr/>
        </p:nvSpPr>
        <p:spPr>
          <a:xfrm>
            <a:off x="15390684" y="3138280"/>
            <a:ext cx="1373316" cy="397738"/>
          </a:xfrm>
          <a:prstGeom prst="rect">
            <a:avLst/>
          </a:prstGeom>
        </p:spPr>
        <p:txBody>
          <a:bodyPr wrap="square" lIns="0" tIns="0" rIns="0" bIns="0" rtlCol="0" anchor="t">
            <a:spAutoFit/>
          </a:bodyPr>
          <a:lstStyle/>
          <a:p>
            <a:pPr marL="0" lvl="0" indent="0" algn="ctr">
              <a:lnSpc>
                <a:spcPts val="3359"/>
              </a:lnSpc>
              <a:spcBef>
                <a:spcPct val="0"/>
              </a:spcBef>
            </a:pPr>
            <a:r>
              <a:rPr lang="en-US" sz="2400" b="1" dirty="0" err="1">
                <a:solidFill>
                  <a:srgbClr val="0F0962"/>
                </a:solidFill>
                <a:latin typeface="Public Sans Bold"/>
                <a:ea typeface="Public Sans Bold"/>
                <a:cs typeface="Public Sans Bold"/>
                <a:sym typeface="Public Sans Bold"/>
              </a:rPr>
              <a:t>Evaluasi</a:t>
            </a:r>
            <a:endParaRPr lang="en-US" sz="2400" b="1" dirty="0">
              <a:solidFill>
                <a:srgbClr val="0F0962"/>
              </a:solidFill>
              <a:latin typeface="Public Sans Bold"/>
              <a:ea typeface="Public Sans Bold"/>
              <a:cs typeface="Public Sans Bold"/>
              <a:sym typeface="Public Sans Bold"/>
            </a:endParaRPr>
          </a:p>
        </p:txBody>
      </p:sp>
      <p:grpSp>
        <p:nvGrpSpPr>
          <p:cNvPr id="45" name="Group 45"/>
          <p:cNvGrpSpPr/>
          <p:nvPr/>
        </p:nvGrpSpPr>
        <p:grpSpPr>
          <a:xfrm>
            <a:off x="9144000" y="5641984"/>
            <a:ext cx="6055183" cy="2367475"/>
            <a:chOff x="0" y="0"/>
            <a:chExt cx="1594781" cy="623533"/>
          </a:xfrm>
        </p:grpSpPr>
        <p:sp>
          <p:nvSpPr>
            <p:cNvPr id="46" name="Freeform 46"/>
            <p:cNvSpPr/>
            <p:nvPr/>
          </p:nvSpPr>
          <p:spPr>
            <a:xfrm>
              <a:off x="0" y="0"/>
              <a:ext cx="1594781" cy="623533"/>
            </a:xfrm>
            <a:custGeom>
              <a:avLst/>
              <a:gdLst/>
              <a:ahLst/>
              <a:cxnLst/>
              <a:rect l="l" t="t" r="r" b="b"/>
              <a:pathLst>
                <a:path w="1594781" h="623533">
                  <a:moveTo>
                    <a:pt x="29407" y="0"/>
                  </a:moveTo>
                  <a:lnTo>
                    <a:pt x="1565374" y="0"/>
                  </a:lnTo>
                  <a:cubicBezTo>
                    <a:pt x="1581615" y="0"/>
                    <a:pt x="1594781" y="13166"/>
                    <a:pt x="1594781" y="29407"/>
                  </a:cubicBezTo>
                  <a:lnTo>
                    <a:pt x="1594781" y="594126"/>
                  </a:lnTo>
                  <a:cubicBezTo>
                    <a:pt x="1594781" y="601925"/>
                    <a:pt x="1591683" y="609405"/>
                    <a:pt x="1586168" y="614920"/>
                  </a:cubicBezTo>
                  <a:cubicBezTo>
                    <a:pt x="1580653" y="620434"/>
                    <a:pt x="1573173" y="623533"/>
                    <a:pt x="1565374" y="623533"/>
                  </a:cubicBezTo>
                  <a:lnTo>
                    <a:pt x="29407" y="623533"/>
                  </a:lnTo>
                  <a:cubicBezTo>
                    <a:pt x="21608" y="623533"/>
                    <a:pt x="14128" y="620434"/>
                    <a:pt x="8613" y="614920"/>
                  </a:cubicBezTo>
                  <a:cubicBezTo>
                    <a:pt x="3098" y="609405"/>
                    <a:pt x="0" y="601925"/>
                    <a:pt x="0" y="594126"/>
                  </a:cubicBezTo>
                  <a:lnTo>
                    <a:pt x="0" y="29407"/>
                  </a:lnTo>
                  <a:cubicBezTo>
                    <a:pt x="0" y="21608"/>
                    <a:pt x="3098" y="14128"/>
                    <a:pt x="8613" y="8613"/>
                  </a:cubicBezTo>
                  <a:cubicBezTo>
                    <a:pt x="14128" y="3098"/>
                    <a:pt x="21608" y="0"/>
                    <a:pt x="29407" y="0"/>
                  </a:cubicBezTo>
                  <a:close/>
                </a:path>
              </a:pathLst>
            </a:custGeom>
            <a:solidFill>
              <a:srgbClr val="F1F8F3"/>
            </a:solidFill>
            <a:ln cap="rnd">
              <a:noFill/>
              <a:prstDash val="solid"/>
              <a:round/>
            </a:ln>
          </p:spPr>
        </p:sp>
        <p:sp>
          <p:nvSpPr>
            <p:cNvPr id="47" name="TextBox 47"/>
            <p:cNvSpPr txBox="1"/>
            <p:nvPr/>
          </p:nvSpPr>
          <p:spPr>
            <a:xfrm>
              <a:off x="0" y="-66675"/>
              <a:ext cx="1594781" cy="690208"/>
            </a:xfrm>
            <a:prstGeom prst="rect">
              <a:avLst/>
            </a:prstGeom>
          </p:spPr>
          <p:txBody>
            <a:bodyPr lIns="50800" tIns="50800" rIns="50800" bIns="50800" rtlCol="0" anchor="ctr"/>
            <a:lstStyle/>
            <a:p>
              <a:pPr algn="ctr">
                <a:lnSpc>
                  <a:spcPts val="2591"/>
                </a:lnSpc>
              </a:pPr>
              <a:endParaRPr/>
            </a:p>
          </p:txBody>
        </p:sp>
      </p:grpSp>
      <p:sp>
        <p:nvSpPr>
          <p:cNvPr id="48" name="TextBox 48"/>
          <p:cNvSpPr txBox="1"/>
          <p:nvPr/>
        </p:nvSpPr>
        <p:spPr>
          <a:xfrm>
            <a:off x="9182100" y="5772256"/>
            <a:ext cx="5602923" cy="1986916"/>
          </a:xfrm>
          <a:prstGeom prst="rect">
            <a:avLst/>
          </a:prstGeom>
        </p:spPr>
        <p:txBody>
          <a:bodyPr lIns="0" tIns="0" rIns="0" bIns="0" rtlCol="0" anchor="t">
            <a:spAutoFit/>
          </a:bodyPr>
          <a:lstStyle/>
          <a:p>
            <a:pPr marL="431797" lvl="1" indent="-215899" algn="l">
              <a:lnSpc>
                <a:spcPts val="3179"/>
              </a:lnSpc>
              <a:buFont typeface="Arial"/>
              <a:buChar char="•"/>
            </a:pPr>
            <a:r>
              <a:rPr lang="en-US" sz="1999" b="1" spc="29">
                <a:solidFill>
                  <a:srgbClr val="0F0962"/>
                </a:solidFill>
                <a:latin typeface="Public Sans Medium"/>
                <a:ea typeface="Public Sans Medium"/>
                <a:cs typeface="Public Sans Medium"/>
                <a:sym typeface="Public Sans Medium"/>
              </a:rPr>
              <a:t>Menggunakan test set terpisah yang terdiri dari </a:t>
            </a:r>
            <a:r>
              <a:rPr lang="en-US" sz="1999" b="1" spc="29">
                <a:solidFill>
                  <a:srgbClr val="0F0962"/>
                </a:solidFill>
                <a:latin typeface="Public Sans Bold"/>
                <a:ea typeface="Public Sans Bold"/>
                <a:cs typeface="Public Sans Bold"/>
                <a:sym typeface="Public Sans Bold"/>
              </a:rPr>
              <a:t>700 sampel</a:t>
            </a:r>
            <a:r>
              <a:rPr lang="en-US" sz="1999" b="1" spc="29">
                <a:solidFill>
                  <a:srgbClr val="0F0962"/>
                </a:solidFill>
                <a:latin typeface="Public Sans Medium"/>
                <a:ea typeface="Public Sans Medium"/>
                <a:cs typeface="Public Sans Medium"/>
                <a:sym typeface="Public Sans Medium"/>
              </a:rPr>
              <a:t> (</a:t>
            </a:r>
            <a:r>
              <a:rPr lang="en-US" sz="1999" b="1" spc="29">
                <a:solidFill>
                  <a:srgbClr val="0F0962"/>
                </a:solidFill>
                <a:latin typeface="Public Sans Bold"/>
                <a:ea typeface="Public Sans Bold"/>
                <a:cs typeface="Public Sans Bold"/>
                <a:sym typeface="Public Sans Bold"/>
              </a:rPr>
              <a:t>350 judi, 350 non-judi</a:t>
            </a:r>
            <a:r>
              <a:rPr lang="en-US" sz="1999" b="1" spc="29">
                <a:solidFill>
                  <a:srgbClr val="0F0962"/>
                </a:solidFill>
                <a:latin typeface="Public Sans Medium"/>
                <a:ea typeface="Public Sans Medium"/>
                <a:cs typeface="Public Sans Medium"/>
                <a:sym typeface="Public Sans Medium"/>
              </a:rPr>
              <a:t>).</a:t>
            </a:r>
          </a:p>
          <a:p>
            <a:pPr marL="431797" lvl="1" indent="-215899" algn="l">
              <a:lnSpc>
                <a:spcPts val="3179"/>
              </a:lnSpc>
              <a:buFont typeface="Arial"/>
              <a:buChar char="•"/>
            </a:pPr>
            <a:r>
              <a:rPr lang="en-US" sz="1999" b="1" spc="29">
                <a:solidFill>
                  <a:srgbClr val="0F0962"/>
                </a:solidFill>
                <a:latin typeface="Public Sans Medium"/>
                <a:ea typeface="Public Sans Medium"/>
                <a:cs typeface="Public Sans Medium"/>
                <a:sym typeface="Public Sans Medium"/>
              </a:rPr>
              <a:t>Metrik evaluasi yang digunakan: </a:t>
            </a:r>
            <a:r>
              <a:rPr lang="en-US" sz="1999" b="1" spc="29">
                <a:solidFill>
                  <a:srgbClr val="0F0962"/>
                </a:solidFill>
                <a:latin typeface="Public Sans Bold"/>
                <a:ea typeface="Public Sans Bold"/>
                <a:cs typeface="Public Sans Bold"/>
                <a:sym typeface="Public Sans Bold"/>
              </a:rPr>
              <a:t>Accuracy, Precision, Recall</a:t>
            </a:r>
            <a:r>
              <a:rPr lang="en-US" sz="1999" spc="29">
                <a:solidFill>
                  <a:srgbClr val="0F0962"/>
                </a:solidFill>
                <a:latin typeface="Public Sans"/>
                <a:ea typeface="Public Sans"/>
                <a:cs typeface="Public Sans"/>
                <a:sym typeface="Public Sans"/>
              </a:rPr>
              <a:t>,</a:t>
            </a:r>
            <a:r>
              <a:rPr lang="en-US" sz="1999" b="1" spc="29">
                <a:solidFill>
                  <a:srgbClr val="0F0962"/>
                </a:solidFill>
                <a:latin typeface="Public Sans Medium"/>
                <a:ea typeface="Public Sans Medium"/>
                <a:cs typeface="Public Sans Medium"/>
                <a:sym typeface="Public Sans Medium"/>
              </a:rPr>
              <a:t> dan </a:t>
            </a:r>
            <a:r>
              <a:rPr lang="en-US" sz="1999" b="1" spc="29">
                <a:solidFill>
                  <a:srgbClr val="0F0962"/>
                </a:solidFill>
                <a:latin typeface="Public Sans Bold"/>
                <a:ea typeface="Public Sans Bold"/>
                <a:cs typeface="Public Sans Bold"/>
                <a:sym typeface="Public Sans Bold"/>
              </a:rPr>
              <a:t>F1-score</a:t>
            </a:r>
            <a:r>
              <a:rPr lang="en-US" sz="1999" b="1" spc="29">
                <a:solidFill>
                  <a:srgbClr val="0F0962"/>
                </a:solidFill>
                <a:latin typeface="Public Sans Medium"/>
                <a:ea typeface="Public Sans Medium"/>
                <a:cs typeface="Public Sans Medium"/>
                <a:sym typeface="Public Sans Medium"/>
              </a:rPr>
              <a:t>.</a:t>
            </a:r>
          </a:p>
        </p:txBody>
      </p:sp>
      <p:sp>
        <p:nvSpPr>
          <p:cNvPr id="49" name="AutoShape 35">
            <a:extLst>
              <a:ext uri="{FF2B5EF4-FFF2-40B4-BE49-F238E27FC236}">
                <a16:creationId xmlns:a16="http://schemas.microsoft.com/office/drawing/2014/main" id="{E5F0B87F-1FB9-6B98-E40C-001CC31B0E0B}"/>
              </a:ext>
            </a:extLst>
          </p:cNvPr>
          <p:cNvSpPr/>
          <p:nvPr/>
        </p:nvSpPr>
        <p:spPr>
          <a:xfrm flipV="1">
            <a:off x="2858918" y="4175735"/>
            <a:ext cx="2720751" cy="19050"/>
          </a:xfrm>
          <a:prstGeom prst="line">
            <a:avLst/>
          </a:prstGeom>
          <a:ln w="38100" cap="flat">
            <a:solidFill>
              <a:srgbClr val="3AB572"/>
            </a:solidFill>
            <a:prstDash val="solid"/>
            <a:headEnd type="none" w="sm" len="sm"/>
            <a:tailEnd type="none" w="sm" len="sm"/>
          </a:ln>
        </p:spPr>
      </p:sp>
    </p:spTree>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alphaModFix amt="9999"/>
              <a:extLst>
                <a:ext uri="{96DAC541-7B7A-43D3-8B79-37D633B846F1}">
                  <asvg:svgBlip xmlns:asvg="http://schemas.microsoft.com/office/drawing/2016/SVG/main" r:embed="rId14"/>
                </a:ext>
              </a:extLst>
            </a:blip>
            <a:stretch>
              <a:fillRect/>
            </a:stretch>
          </a:blipFill>
          <a:ln cap="sq">
            <a:noFill/>
            <a:prstDash val="solid"/>
            <a:miter/>
          </a:ln>
        </p:spPr>
      </p:sp>
      <p:sp>
        <p:nvSpPr>
          <p:cNvPr id="16" name="Freeform 16"/>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5">
              <a:alphaModFix amt="19999"/>
              <a:extLst>
                <a:ext uri="{96DAC541-7B7A-43D3-8B79-37D633B846F1}">
                  <asvg:svgBlip xmlns:asvg="http://schemas.microsoft.com/office/drawing/2016/SVG/main" r:embed="rId16"/>
                </a:ext>
              </a:extLst>
            </a:blip>
            <a:stretch>
              <a:fillRect/>
            </a:stretch>
          </a:blipFill>
        </p:spPr>
      </p:sp>
      <p:sp>
        <p:nvSpPr>
          <p:cNvPr id="17" name="TextBox 17"/>
          <p:cNvSpPr txBox="1"/>
          <p:nvPr/>
        </p:nvSpPr>
        <p:spPr>
          <a:xfrm>
            <a:off x="3722636" y="1492515"/>
            <a:ext cx="11197049" cy="875537"/>
          </a:xfrm>
          <a:prstGeom prst="rect">
            <a:avLst/>
          </a:prstGeom>
        </p:spPr>
        <p:txBody>
          <a:bodyPr lIns="0" tIns="0" rIns="0" bIns="0" rtlCol="0" anchor="t">
            <a:spAutoFit/>
          </a:bodyPr>
          <a:lstStyle/>
          <a:p>
            <a:pPr algn="ctr">
              <a:lnSpc>
                <a:spcPts val="6629"/>
              </a:lnSpc>
            </a:pPr>
            <a:r>
              <a:rPr lang="en-US" sz="6081" b="1" spc="-273">
                <a:solidFill>
                  <a:srgbClr val="0F0962"/>
                </a:solidFill>
                <a:latin typeface="Public Sans Bold"/>
                <a:ea typeface="Public Sans Bold"/>
                <a:cs typeface="Public Sans Bold"/>
                <a:sym typeface="Public Sans Bold"/>
              </a:rPr>
              <a:t>Evaluasi Model EfficientNet</a:t>
            </a:r>
          </a:p>
        </p:txBody>
      </p:sp>
      <p:sp>
        <p:nvSpPr>
          <p:cNvPr id="18" name="Freeform 18"/>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7"/>
            <a:stretch>
              <a:fillRect/>
            </a:stretch>
          </a:blipFill>
        </p:spPr>
      </p:sp>
      <p:sp>
        <p:nvSpPr>
          <p:cNvPr id="19" name="Freeform 19"/>
          <p:cNvSpPr/>
          <p:nvPr/>
        </p:nvSpPr>
        <p:spPr>
          <a:xfrm>
            <a:off x="1028700" y="2976355"/>
            <a:ext cx="10075439" cy="5415548"/>
          </a:xfrm>
          <a:custGeom>
            <a:avLst/>
            <a:gdLst/>
            <a:ahLst/>
            <a:cxnLst/>
            <a:rect l="l" t="t" r="r" b="b"/>
            <a:pathLst>
              <a:path w="10075439" h="5415548">
                <a:moveTo>
                  <a:pt x="0" y="0"/>
                </a:moveTo>
                <a:lnTo>
                  <a:pt x="10075439" y="0"/>
                </a:lnTo>
                <a:lnTo>
                  <a:pt x="10075439" y="5415548"/>
                </a:lnTo>
                <a:lnTo>
                  <a:pt x="0" y="5415548"/>
                </a:lnTo>
                <a:lnTo>
                  <a:pt x="0" y="0"/>
                </a:lnTo>
                <a:close/>
              </a:path>
            </a:pathLst>
          </a:custGeom>
          <a:blipFill>
            <a:blip r:embed="rId18"/>
            <a:stretch>
              <a:fillRect/>
            </a:stretch>
          </a:blipFill>
        </p:spPr>
      </p:sp>
      <p:grpSp>
        <p:nvGrpSpPr>
          <p:cNvPr id="20" name="Group 20"/>
          <p:cNvGrpSpPr/>
          <p:nvPr/>
        </p:nvGrpSpPr>
        <p:grpSpPr>
          <a:xfrm>
            <a:off x="1028700" y="4813157"/>
            <a:ext cx="10362343" cy="660686"/>
            <a:chOff x="0" y="0"/>
            <a:chExt cx="2729177" cy="174008"/>
          </a:xfrm>
        </p:grpSpPr>
        <p:sp>
          <p:nvSpPr>
            <p:cNvPr id="21" name="Freeform 21"/>
            <p:cNvSpPr/>
            <p:nvPr/>
          </p:nvSpPr>
          <p:spPr>
            <a:xfrm>
              <a:off x="0" y="0"/>
              <a:ext cx="2729177" cy="174008"/>
            </a:xfrm>
            <a:custGeom>
              <a:avLst/>
              <a:gdLst/>
              <a:ahLst/>
              <a:cxnLst/>
              <a:rect l="l" t="t" r="r" b="b"/>
              <a:pathLst>
                <a:path w="2729177" h="174008">
                  <a:moveTo>
                    <a:pt x="0" y="0"/>
                  </a:moveTo>
                  <a:lnTo>
                    <a:pt x="2729177" y="0"/>
                  </a:lnTo>
                  <a:lnTo>
                    <a:pt x="2729177" y="174008"/>
                  </a:lnTo>
                  <a:lnTo>
                    <a:pt x="0" y="174008"/>
                  </a:lnTo>
                  <a:close/>
                </a:path>
              </a:pathLst>
            </a:custGeom>
            <a:solidFill>
              <a:srgbClr val="000000">
                <a:alpha val="0"/>
              </a:srgbClr>
            </a:solidFill>
            <a:ln w="19050" cap="sq">
              <a:solidFill>
                <a:srgbClr val="910C00"/>
              </a:solidFill>
              <a:prstDash val="solid"/>
              <a:miter/>
            </a:ln>
          </p:spPr>
        </p:sp>
        <p:sp>
          <p:nvSpPr>
            <p:cNvPr id="22" name="TextBox 22"/>
            <p:cNvSpPr txBox="1"/>
            <p:nvPr/>
          </p:nvSpPr>
          <p:spPr>
            <a:xfrm>
              <a:off x="0" y="-66675"/>
              <a:ext cx="2729177" cy="240683"/>
            </a:xfrm>
            <a:prstGeom prst="rect">
              <a:avLst/>
            </a:prstGeom>
          </p:spPr>
          <p:txBody>
            <a:bodyPr lIns="50800" tIns="50800" rIns="50800" bIns="50800" rtlCol="0" anchor="ctr"/>
            <a:lstStyle/>
            <a:p>
              <a:pPr algn="ctr">
                <a:lnSpc>
                  <a:spcPts val="2543"/>
                </a:lnSpc>
              </a:pPr>
              <a:endParaRPr/>
            </a:p>
          </p:txBody>
        </p:sp>
      </p:grpSp>
      <p:sp>
        <p:nvSpPr>
          <p:cNvPr id="23" name="Freeform 23"/>
          <p:cNvSpPr/>
          <p:nvPr/>
        </p:nvSpPr>
        <p:spPr>
          <a:xfrm>
            <a:off x="11787534" y="3812679"/>
            <a:ext cx="5668985" cy="4683999"/>
          </a:xfrm>
          <a:custGeom>
            <a:avLst/>
            <a:gdLst/>
            <a:ahLst/>
            <a:cxnLst/>
            <a:rect l="l" t="t" r="r" b="b"/>
            <a:pathLst>
              <a:path w="5668985" h="4683999">
                <a:moveTo>
                  <a:pt x="0" y="0"/>
                </a:moveTo>
                <a:lnTo>
                  <a:pt x="5668986" y="0"/>
                </a:lnTo>
                <a:lnTo>
                  <a:pt x="5668986" y="4683999"/>
                </a:lnTo>
                <a:lnTo>
                  <a:pt x="0" y="4683999"/>
                </a:lnTo>
                <a:lnTo>
                  <a:pt x="0" y="0"/>
                </a:lnTo>
                <a:close/>
              </a:path>
            </a:pathLst>
          </a:custGeom>
          <a:blipFill>
            <a:blip r:embed="rId19"/>
            <a:stretch>
              <a:fillRect/>
            </a:stretch>
          </a:blipFill>
        </p:spPr>
      </p:sp>
      <p:sp>
        <p:nvSpPr>
          <p:cNvPr id="24" name="Freeform 24"/>
          <p:cNvSpPr/>
          <p:nvPr/>
        </p:nvSpPr>
        <p:spPr>
          <a:xfrm>
            <a:off x="11104139" y="5543696"/>
            <a:ext cx="959584" cy="280867"/>
          </a:xfrm>
          <a:custGeom>
            <a:avLst/>
            <a:gdLst/>
            <a:ahLst/>
            <a:cxnLst/>
            <a:rect l="l" t="t" r="r" b="b"/>
            <a:pathLst>
              <a:path w="959584" h="280867">
                <a:moveTo>
                  <a:pt x="0" y="0"/>
                </a:moveTo>
                <a:lnTo>
                  <a:pt x="959583" y="0"/>
                </a:lnTo>
                <a:lnTo>
                  <a:pt x="959583" y="280866"/>
                </a:lnTo>
                <a:lnTo>
                  <a:pt x="0" y="28086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5" name="TextBox 25"/>
          <p:cNvSpPr txBox="1"/>
          <p:nvPr/>
        </p:nvSpPr>
        <p:spPr>
          <a:xfrm>
            <a:off x="12352688" y="3138280"/>
            <a:ext cx="4716112" cy="397738"/>
          </a:xfrm>
          <a:prstGeom prst="rect">
            <a:avLst/>
          </a:prstGeom>
        </p:spPr>
        <p:txBody>
          <a:bodyPr wrap="square" lIns="0" tIns="0" rIns="0" bIns="0" rtlCol="0" anchor="t">
            <a:spAutoFit/>
          </a:bodyPr>
          <a:lstStyle/>
          <a:p>
            <a:pPr marL="0" lvl="0" indent="0" algn="ctr">
              <a:lnSpc>
                <a:spcPts val="3359"/>
              </a:lnSpc>
              <a:spcBef>
                <a:spcPct val="0"/>
              </a:spcBef>
            </a:pPr>
            <a:r>
              <a:rPr lang="en-US" sz="2400" b="1" dirty="0">
                <a:solidFill>
                  <a:srgbClr val="0F0962"/>
                </a:solidFill>
                <a:latin typeface="Public Sans Bold"/>
                <a:ea typeface="Public Sans Bold"/>
                <a:cs typeface="Public Sans Bold"/>
                <a:sym typeface="Public Sans Bold"/>
              </a:rPr>
              <a:t>Confusion Matrix Model </a:t>
            </a:r>
            <a:r>
              <a:rPr lang="en-US" sz="2400" b="1" dirty="0" err="1">
                <a:solidFill>
                  <a:srgbClr val="0F0962"/>
                </a:solidFill>
                <a:latin typeface="Public Sans Bold"/>
                <a:ea typeface="Public Sans Bold"/>
                <a:cs typeface="Public Sans Bold"/>
                <a:sym typeface="Public Sans Bold"/>
              </a:rPr>
              <a:t>Terbaik</a:t>
            </a:r>
            <a:endParaRPr lang="en-US" sz="2400" b="1" dirty="0">
              <a:solidFill>
                <a:srgbClr val="0F0962"/>
              </a:solidFill>
              <a:latin typeface="Public Sans Bold"/>
              <a:ea typeface="Public Sans Bold"/>
              <a:cs typeface="Public Sans Bold"/>
              <a:sym typeface="Public Sans Bold"/>
            </a:endParaRPr>
          </a:p>
        </p:txBody>
      </p:sp>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alphaModFix amt="9999"/>
              <a:extLst>
                <a:ext uri="{96DAC541-7B7A-43D3-8B79-37D633B846F1}">
                  <asvg:svgBlip xmlns:asvg="http://schemas.microsoft.com/office/drawing/2016/SVG/main" r:embed="rId14"/>
                </a:ext>
              </a:extLst>
            </a:blip>
            <a:stretch>
              <a:fillRect/>
            </a:stretch>
          </a:blipFill>
          <a:ln cap="sq">
            <a:noFill/>
            <a:prstDash val="solid"/>
            <a:miter/>
          </a:ln>
        </p:spPr>
      </p:sp>
      <p:sp>
        <p:nvSpPr>
          <p:cNvPr id="16" name="Freeform 16"/>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5">
              <a:alphaModFix amt="19999"/>
              <a:extLst>
                <a:ext uri="{96DAC541-7B7A-43D3-8B79-37D633B846F1}">
                  <asvg:svgBlip xmlns:asvg="http://schemas.microsoft.com/office/drawing/2016/SVG/main" r:embed="rId16"/>
                </a:ext>
              </a:extLst>
            </a:blip>
            <a:stretch>
              <a:fillRect/>
            </a:stretch>
          </a:blipFill>
        </p:spPr>
      </p:sp>
      <p:sp>
        <p:nvSpPr>
          <p:cNvPr id="17" name="Freeform 17"/>
          <p:cNvSpPr/>
          <p:nvPr/>
        </p:nvSpPr>
        <p:spPr>
          <a:xfrm>
            <a:off x="2415312" y="2646083"/>
            <a:ext cx="6050178" cy="6612217"/>
          </a:xfrm>
          <a:custGeom>
            <a:avLst/>
            <a:gdLst/>
            <a:ahLst/>
            <a:cxnLst/>
            <a:rect l="l" t="t" r="r" b="b"/>
            <a:pathLst>
              <a:path w="6050178" h="6612217">
                <a:moveTo>
                  <a:pt x="0" y="0"/>
                </a:moveTo>
                <a:lnTo>
                  <a:pt x="6050178" y="0"/>
                </a:lnTo>
                <a:lnTo>
                  <a:pt x="6050178" y="6612217"/>
                </a:lnTo>
                <a:lnTo>
                  <a:pt x="0" y="6612217"/>
                </a:lnTo>
                <a:lnTo>
                  <a:pt x="0" y="0"/>
                </a:lnTo>
                <a:close/>
              </a:path>
            </a:pathLst>
          </a:custGeom>
          <a:blipFill>
            <a:blip r:embed="rId17"/>
            <a:stretch>
              <a:fillRect/>
            </a:stretch>
          </a:blipFill>
        </p:spPr>
      </p:sp>
      <p:sp>
        <p:nvSpPr>
          <p:cNvPr id="18" name="TextBox 18"/>
          <p:cNvSpPr txBox="1"/>
          <p:nvPr/>
        </p:nvSpPr>
        <p:spPr>
          <a:xfrm>
            <a:off x="3722636" y="1492515"/>
            <a:ext cx="11197049" cy="875537"/>
          </a:xfrm>
          <a:prstGeom prst="rect">
            <a:avLst/>
          </a:prstGeom>
        </p:spPr>
        <p:txBody>
          <a:bodyPr lIns="0" tIns="0" rIns="0" bIns="0" rtlCol="0" anchor="t">
            <a:spAutoFit/>
          </a:bodyPr>
          <a:lstStyle/>
          <a:p>
            <a:pPr algn="ctr">
              <a:lnSpc>
                <a:spcPts val="6629"/>
              </a:lnSpc>
            </a:pPr>
            <a:r>
              <a:rPr lang="en-US" sz="6081" b="1" spc="-273">
                <a:solidFill>
                  <a:srgbClr val="0F0962"/>
                </a:solidFill>
                <a:latin typeface="Public Sans Bold"/>
                <a:ea typeface="Public Sans Bold"/>
                <a:cs typeface="Public Sans Bold"/>
                <a:sym typeface="Public Sans Bold"/>
              </a:rPr>
              <a:t>Evaluasi Model IndoBERT</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8"/>
            <a:stretch>
              <a:fillRect/>
            </a:stretch>
          </a:blipFill>
        </p:spPr>
      </p:sp>
      <p:grpSp>
        <p:nvGrpSpPr>
          <p:cNvPr id="20" name="Group 20"/>
          <p:cNvGrpSpPr/>
          <p:nvPr/>
        </p:nvGrpSpPr>
        <p:grpSpPr>
          <a:xfrm>
            <a:off x="2481987" y="7507325"/>
            <a:ext cx="6239310" cy="382703"/>
            <a:chOff x="0" y="0"/>
            <a:chExt cx="1643275" cy="100794"/>
          </a:xfrm>
        </p:grpSpPr>
        <p:sp>
          <p:nvSpPr>
            <p:cNvPr id="21" name="Freeform 21"/>
            <p:cNvSpPr/>
            <p:nvPr/>
          </p:nvSpPr>
          <p:spPr>
            <a:xfrm>
              <a:off x="0" y="0"/>
              <a:ext cx="1643275" cy="100794"/>
            </a:xfrm>
            <a:custGeom>
              <a:avLst/>
              <a:gdLst/>
              <a:ahLst/>
              <a:cxnLst/>
              <a:rect l="l" t="t" r="r" b="b"/>
              <a:pathLst>
                <a:path w="1643275" h="100794">
                  <a:moveTo>
                    <a:pt x="0" y="0"/>
                  </a:moveTo>
                  <a:lnTo>
                    <a:pt x="1643275" y="0"/>
                  </a:lnTo>
                  <a:lnTo>
                    <a:pt x="1643275" y="100794"/>
                  </a:lnTo>
                  <a:lnTo>
                    <a:pt x="0" y="100794"/>
                  </a:lnTo>
                  <a:close/>
                </a:path>
              </a:pathLst>
            </a:custGeom>
            <a:solidFill>
              <a:srgbClr val="000000">
                <a:alpha val="0"/>
              </a:srgbClr>
            </a:solidFill>
            <a:ln w="19050" cap="sq">
              <a:solidFill>
                <a:srgbClr val="910C00"/>
              </a:solidFill>
              <a:prstDash val="solid"/>
              <a:miter/>
            </a:ln>
          </p:spPr>
        </p:sp>
        <p:sp>
          <p:nvSpPr>
            <p:cNvPr id="22" name="TextBox 22"/>
            <p:cNvSpPr txBox="1"/>
            <p:nvPr/>
          </p:nvSpPr>
          <p:spPr>
            <a:xfrm>
              <a:off x="0" y="-66675"/>
              <a:ext cx="1643275" cy="167469"/>
            </a:xfrm>
            <a:prstGeom prst="rect">
              <a:avLst/>
            </a:prstGeom>
          </p:spPr>
          <p:txBody>
            <a:bodyPr lIns="50800" tIns="50800" rIns="50800" bIns="50800" rtlCol="0" anchor="ctr"/>
            <a:lstStyle/>
            <a:p>
              <a:pPr algn="ctr">
                <a:lnSpc>
                  <a:spcPts val="2543"/>
                </a:lnSpc>
              </a:pPr>
              <a:endParaRPr/>
            </a:p>
          </p:txBody>
        </p:sp>
      </p:grpSp>
      <p:sp>
        <p:nvSpPr>
          <p:cNvPr id="23" name="Freeform 23"/>
          <p:cNvSpPr/>
          <p:nvPr/>
        </p:nvSpPr>
        <p:spPr>
          <a:xfrm>
            <a:off x="8528322" y="6188318"/>
            <a:ext cx="2293925" cy="1319007"/>
          </a:xfrm>
          <a:custGeom>
            <a:avLst/>
            <a:gdLst/>
            <a:ahLst/>
            <a:cxnLst/>
            <a:rect l="l" t="t" r="r" b="b"/>
            <a:pathLst>
              <a:path w="2293925" h="1319007">
                <a:moveTo>
                  <a:pt x="0" y="0"/>
                </a:moveTo>
                <a:lnTo>
                  <a:pt x="2293926" y="0"/>
                </a:lnTo>
                <a:lnTo>
                  <a:pt x="2293926" y="1319007"/>
                </a:lnTo>
                <a:lnTo>
                  <a:pt x="0" y="131900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4" name="Freeform 24"/>
          <p:cNvSpPr/>
          <p:nvPr/>
        </p:nvSpPr>
        <p:spPr>
          <a:xfrm>
            <a:off x="10885080" y="3195430"/>
            <a:ext cx="5940148" cy="4989724"/>
          </a:xfrm>
          <a:custGeom>
            <a:avLst/>
            <a:gdLst/>
            <a:ahLst/>
            <a:cxnLst/>
            <a:rect l="l" t="t" r="r" b="b"/>
            <a:pathLst>
              <a:path w="5940148" h="4989724">
                <a:moveTo>
                  <a:pt x="0" y="0"/>
                </a:moveTo>
                <a:lnTo>
                  <a:pt x="5940148" y="0"/>
                </a:lnTo>
                <a:lnTo>
                  <a:pt x="5940148" y="4989724"/>
                </a:lnTo>
                <a:lnTo>
                  <a:pt x="0" y="4989724"/>
                </a:lnTo>
                <a:lnTo>
                  <a:pt x="0" y="0"/>
                </a:lnTo>
                <a:close/>
              </a:path>
            </a:pathLst>
          </a:custGeom>
          <a:blipFill>
            <a:blip r:embed="rId21"/>
            <a:stretch>
              <a:fillRect/>
            </a:stretch>
          </a:blipFill>
        </p:spPr>
      </p:sp>
      <p:sp>
        <p:nvSpPr>
          <p:cNvPr id="25" name="TextBox 25"/>
          <p:cNvSpPr txBox="1"/>
          <p:nvPr/>
        </p:nvSpPr>
        <p:spPr>
          <a:xfrm>
            <a:off x="11460919" y="2737342"/>
            <a:ext cx="4769681" cy="397738"/>
          </a:xfrm>
          <a:prstGeom prst="rect">
            <a:avLst/>
          </a:prstGeom>
        </p:spPr>
        <p:txBody>
          <a:bodyPr wrap="square" lIns="0" tIns="0" rIns="0" bIns="0" rtlCol="0" anchor="t">
            <a:spAutoFit/>
          </a:bodyPr>
          <a:lstStyle/>
          <a:p>
            <a:pPr marL="0" lvl="0" indent="0" algn="ctr">
              <a:lnSpc>
                <a:spcPts val="3359"/>
              </a:lnSpc>
              <a:spcBef>
                <a:spcPct val="0"/>
              </a:spcBef>
            </a:pPr>
            <a:r>
              <a:rPr lang="en-US" sz="2400" b="1" dirty="0">
                <a:solidFill>
                  <a:srgbClr val="0F0962"/>
                </a:solidFill>
                <a:latin typeface="Public Sans Bold"/>
                <a:ea typeface="Public Sans Bold"/>
                <a:cs typeface="Public Sans Bold"/>
                <a:sym typeface="Public Sans Bold"/>
              </a:rPr>
              <a:t>Confusion Matrix Model </a:t>
            </a:r>
            <a:r>
              <a:rPr lang="en-US" sz="2400" b="1" dirty="0" err="1">
                <a:solidFill>
                  <a:srgbClr val="0F0962"/>
                </a:solidFill>
                <a:latin typeface="Public Sans Bold"/>
                <a:ea typeface="Public Sans Bold"/>
                <a:cs typeface="Public Sans Bold"/>
                <a:sym typeface="Public Sans Bold"/>
              </a:rPr>
              <a:t>Terbaik</a:t>
            </a:r>
            <a:endParaRPr lang="en-US" sz="2400" b="1" dirty="0">
              <a:solidFill>
                <a:srgbClr val="0F0962"/>
              </a:solidFill>
              <a:latin typeface="Public Sans Bold"/>
              <a:ea typeface="Public Sans Bold"/>
              <a:cs typeface="Public Sans Bold"/>
              <a:sym typeface="Public Sans Bold"/>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1028700" y="2950136"/>
            <a:ext cx="9329616" cy="3323676"/>
          </a:xfrm>
          <a:custGeom>
            <a:avLst/>
            <a:gdLst/>
            <a:ahLst/>
            <a:cxnLst/>
            <a:rect l="l" t="t" r="r" b="b"/>
            <a:pathLst>
              <a:path w="9329616" h="3323676">
                <a:moveTo>
                  <a:pt x="0" y="0"/>
                </a:moveTo>
                <a:lnTo>
                  <a:pt x="9329616" y="0"/>
                </a:lnTo>
                <a:lnTo>
                  <a:pt x="9329616" y="3323675"/>
                </a:lnTo>
                <a:lnTo>
                  <a:pt x="0" y="3323675"/>
                </a:lnTo>
                <a:lnTo>
                  <a:pt x="0" y="0"/>
                </a:lnTo>
                <a:close/>
              </a:path>
            </a:pathLst>
          </a:custGeom>
          <a:blipFill>
            <a:blip r:embed="rId9"/>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4">
              <a:alphaModFix amt="9999"/>
              <a:extLst>
                <a:ext uri="{96DAC541-7B7A-43D3-8B79-37D633B846F1}">
                  <asvg:svgBlip xmlns:asvg="http://schemas.microsoft.com/office/drawing/2016/SVG/main" r:embed="rId15"/>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sp>
        <p:nvSpPr>
          <p:cNvPr id="18" name="TextBox 18"/>
          <p:cNvSpPr txBox="1"/>
          <p:nvPr/>
        </p:nvSpPr>
        <p:spPr>
          <a:xfrm>
            <a:off x="3722636" y="1492515"/>
            <a:ext cx="11197049" cy="875537"/>
          </a:xfrm>
          <a:prstGeom prst="rect">
            <a:avLst/>
          </a:prstGeom>
        </p:spPr>
        <p:txBody>
          <a:bodyPr lIns="0" tIns="0" rIns="0" bIns="0" rtlCol="0" anchor="t">
            <a:spAutoFit/>
          </a:bodyPr>
          <a:lstStyle/>
          <a:p>
            <a:pPr algn="ctr">
              <a:lnSpc>
                <a:spcPts val="6629"/>
              </a:lnSpc>
            </a:pPr>
            <a:r>
              <a:rPr lang="en-US" sz="6081" b="1" spc="-273">
                <a:solidFill>
                  <a:srgbClr val="0F0962"/>
                </a:solidFill>
                <a:latin typeface="Public Sans Bold"/>
                <a:ea typeface="Public Sans Bold"/>
                <a:cs typeface="Public Sans Bold"/>
                <a:sym typeface="Public Sans Bold"/>
              </a:rPr>
              <a:t>Evaluasi Model Fusion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8"/>
            <a:stretch>
              <a:fillRect/>
            </a:stretch>
          </a:blipFill>
        </p:spPr>
      </p:sp>
      <p:grpSp>
        <p:nvGrpSpPr>
          <p:cNvPr id="20" name="Group 20"/>
          <p:cNvGrpSpPr/>
          <p:nvPr/>
        </p:nvGrpSpPr>
        <p:grpSpPr>
          <a:xfrm>
            <a:off x="1028700" y="4687595"/>
            <a:ext cx="9689973" cy="551155"/>
            <a:chOff x="0" y="0"/>
            <a:chExt cx="2552092" cy="145160"/>
          </a:xfrm>
        </p:grpSpPr>
        <p:sp>
          <p:nvSpPr>
            <p:cNvPr id="21" name="Freeform 21"/>
            <p:cNvSpPr/>
            <p:nvPr/>
          </p:nvSpPr>
          <p:spPr>
            <a:xfrm>
              <a:off x="0" y="0"/>
              <a:ext cx="2552092" cy="145160"/>
            </a:xfrm>
            <a:custGeom>
              <a:avLst/>
              <a:gdLst/>
              <a:ahLst/>
              <a:cxnLst/>
              <a:rect l="l" t="t" r="r" b="b"/>
              <a:pathLst>
                <a:path w="2552092" h="145160">
                  <a:moveTo>
                    <a:pt x="0" y="0"/>
                  </a:moveTo>
                  <a:lnTo>
                    <a:pt x="2552092" y="0"/>
                  </a:lnTo>
                  <a:lnTo>
                    <a:pt x="2552092" y="145160"/>
                  </a:lnTo>
                  <a:lnTo>
                    <a:pt x="0" y="145160"/>
                  </a:lnTo>
                  <a:close/>
                </a:path>
              </a:pathLst>
            </a:custGeom>
            <a:solidFill>
              <a:srgbClr val="000000">
                <a:alpha val="0"/>
              </a:srgbClr>
            </a:solidFill>
            <a:ln w="19050" cap="sq">
              <a:solidFill>
                <a:srgbClr val="910C00"/>
              </a:solidFill>
              <a:prstDash val="solid"/>
              <a:miter/>
            </a:ln>
          </p:spPr>
        </p:sp>
        <p:sp>
          <p:nvSpPr>
            <p:cNvPr id="22" name="TextBox 22"/>
            <p:cNvSpPr txBox="1"/>
            <p:nvPr/>
          </p:nvSpPr>
          <p:spPr>
            <a:xfrm>
              <a:off x="0" y="-66675"/>
              <a:ext cx="2552092" cy="211835"/>
            </a:xfrm>
            <a:prstGeom prst="rect">
              <a:avLst/>
            </a:prstGeom>
          </p:spPr>
          <p:txBody>
            <a:bodyPr lIns="50800" tIns="50800" rIns="50800" bIns="50800" rtlCol="0" anchor="ctr"/>
            <a:lstStyle/>
            <a:p>
              <a:pPr algn="ctr">
                <a:lnSpc>
                  <a:spcPts val="2543"/>
                </a:lnSpc>
              </a:pPr>
              <a:endParaRPr/>
            </a:p>
          </p:txBody>
        </p:sp>
      </p:grpSp>
      <p:sp>
        <p:nvSpPr>
          <p:cNvPr id="23" name="Freeform 23"/>
          <p:cNvSpPr/>
          <p:nvPr/>
        </p:nvSpPr>
        <p:spPr>
          <a:xfrm>
            <a:off x="11285344" y="3281920"/>
            <a:ext cx="5920142" cy="4995120"/>
          </a:xfrm>
          <a:custGeom>
            <a:avLst/>
            <a:gdLst/>
            <a:ahLst/>
            <a:cxnLst/>
            <a:rect l="l" t="t" r="r" b="b"/>
            <a:pathLst>
              <a:path w="5920142" h="4995120">
                <a:moveTo>
                  <a:pt x="0" y="0"/>
                </a:moveTo>
                <a:lnTo>
                  <a:pt x="5920142" y="0"/>
                </a:lnTo>
                <a:lnTo>
                  <a:pt x="5920142" y="4995120"/>
                </a:lnTo>
                <a:lnTo>
                  <a:pt x="0" y="4995120"/>
                </a:lnTo>
                <a:lnTo>
                  <a:pt x="0" y="0"/>
                </a:lnTo>
                <a:close/>
              </a:path>
            </a:pathLst>
          </a:custGeom>
          <a:blipFill>
            <a:blip r:embed="rId19"/>
            <a:stretch>
              <a:fillRect/>
            </a:stretch>
          </a:blipFill>
        </p:spPr>
      </p:sp>
      <p:sp>
        <p:nvSpPr>
          <p:cNvPr id="24" name="Freeform 24"/>
          <p:cNvSpPr/>
          <p:nvPr/>
        </p:nvSpPr>
        <p:spPr>
          <a:xfrm flipV="1">
            <a:off x="10399665" y="4346768"/>
            <a:ext cx="1099353" cy="321777"/>
          </a:xfrm>
          <a:custGeom>
            <a:avLst/>
            <a:gdLst/>
            <a:ahLst/>
            <a:cxnLst/>
            <a:rect l="l" t="t" r="r" b="b"/>
            <a:pathLst>
              <a:path w="1099353" h="321777">
                <a:moveTo>
                  <a:pt x="0" y="321777"/>
                </a:moveTo>
                <a:lnTo>
                  <a:pt x="1099354" y="321777"/>
                </a:lnTo>
                <a:lnTo>
                  <a:pt x="1099354" y="0"/>
                </a:lnTo>
                <a:lnTo>
                  <a:pt x="0" y="0"/>
                </a:lnTo>
                <a:lnTo>
                  <a:pt x="0" y="321777"/>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5" name="TextBox 25"/>
          <p:cNvSpPr txBox="1"/>
          <p:nvPr/>
        </p:nvSpPr>
        <p:spPr>
          <a:xfrm>
            <a:off x="11840810" y="2678512"/>
            <a:ext cx="5111713" cy="397738"/>
          </a:xfrm>
          <a:prstGeom prst="rect">
            <a:avLst/>
          </a:prstGeom>
        </p:spPr>
        <p:txBody>
          <a:bodyPr wrap="square" lIns="0" tIns="0" rIns="0" bIns="0" rtlCol="0" anchor="t">
            <a:spAutoFit/>
          </a:bodyPr>
          <a:lstStyle/>
          <a:p>
            <a:pPr marL="0" lvl="0" indent="0" algn="ctr">
              <a:lnSpc>
                <a:spcPts val="3359"/>
              </a:lnSpc>
              <a:spcBef>
                <a:spcPct val="0"/>
              </a:spcBef>
            </a:pPr>
            <a:r>
              <a:rPr lang="en-US" sz="2400" b="1" dirty="0">
                <a:solidFill>
                  <a:srgbClr val="0F0962"/>
                </a:solidFill>
                <a:latin typeface="Public Sans Bold"/>
                <a:ea typeface="Public Sans Bold"/>
                <a:cs typeface="Public Sans Bold"/>
                <a:sym typeface="Public Sans Bold"/>
              </a:rPr>
              <a:t>Confusion Matrix Model </a:t>
            </a:r>
            <a:r>
              <a:rPr lang="en-US" sz="2400" b="1" dirty="0" err="1">
                <a:solidFill>
                  <a:srgbClr val="0F0962"/>
                </a:solidFill>
                <a:latin typeface="Public Sans Bold"/>
                <a:ea typeface="Public Sans Bold"/>
                <a:cs typeface="Public Sans Bold"/>
                <a:sym typeface="Public Sans Bold"/>
              </a:rPr>
              <a:t>Terbaik</a:t>
            </a:r>
            <a:endParaRPr lang="en-US" sz="2400" b="1" dirty="0">
              <a:solidFill>
                <a:srgbClr val="0F0962"/>
              </a:solidFill>
              <a:latin typeface="Public Sans Bold"/>
              <a:ea typeface="Public Sans Bold"/>
              <a:cs typeface="Public Sans Bold"/>
              <a:sym typeface="Public Sans Bold"/>
            </a:endParaRPr>
          </a:p>
        </p:txBody>
      </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alphaModFix amt="9999"/>
              <a:extLst>
                <a:ext uri="{96DAC541-7B7A-43D3-8B79-37D633B846F1}">
                  <asvg:svgBlip xmlns:asvg="http://schemas.microsoft.com/office/drawing/2016/SVG/main" r:embed="rId14"/>
                </a:ext>
              </a:extLst>
            </a:blip>
            <a:stretch>
              <a:fillRect/>
            </a:stretch>
          </a:blipFill>
          <a:ln cap="sq">
            <a:noFill/>
            <a:prstDash val="solid"/>
            <a:miter/>
          </a:ln>
        </p:spPr>
      </p:sp>
      <p:sp>
        <p:nvSpPr>
          <p:cNvPr id="16" name="Freeform 16"/>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5">
              <a:alphaModFix amt="19999"/>
              <a:extLst>
                <a:ext uri="{96DAC541-7B7A-43D3-8B79-37D633B846F1}">
                  <asvg:svgBlip xmlns:asvg="http://schemas.microsoft.com/office/drawing/2016/SVG/main" r:embed="rId16"/>
                </a:ext>
              </a:extLst>
            </a:blip>
            <a:stretch>
              <a:fillRect/>
            </a:stretch>
          </a:blipFill>
        </p:spPr>
      </p:sp>
      <p:sp>
        <p:nvSpPr>
          <p:cNvPr id="17" name="TextBox 17"/>
          <p:cNvSpPr txBox="1"/>
          <p:nvPr/>
        </p:nvSpPr>
        <p:spPr>
          <a:xfrm>
            <a:off x="3722636" y="1492515"/>
            <a:ext cx="11197049" cy="875537"/>
          </a:xfrm>
          <a:prstGeom prst="rect">
            <a:avLst/>
          </a:prstGeom>
        </p:spPr>
        <p:txBody>
          <a:bodyPr lIns="0" tIns="0" rIns="0" bIns="0" rtlCol="0" anchor="t">
            <a:spAutoFit/>
          </a:bodyPr>
          <a:lstStyle/>
          <a:p>
            <a:pPr algn="ctr">
              <a:lnSpc>
                <a:spcPts val="6629"/>
              </a:lnSpc>
            </a:pPr>
            <a:r>
              <a:rPr lang="en-US" sz="6081" b="1" spc="-273">
                <a:solidFill>
                  <a:srgbClr val="0F0962"/>
                </a:solidFill>
                <a:latin typeface="Public Sans Bold"/>
                <a:ea typeface="Public Sans Bold"/>
                <a:cs typeface="Public Sans Bold"/>
                <a:sym typeface="Public Sans Bold"/>
              </a:rPr>
              <a:t>Interpretasi Hasil</a:t>
            </a:r>
          </a:p>
        </p:txBody>
      </p:sp>
      <p:sp>
        <p:nvSpPr>
          <p:cNvPr id="18" name="Freeform 18"/>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7"/>
            <a:stretch>
              <a:fillRect/>
            </a:stretch>
          </a:blipFill>
        </p:spPr>
      </p:sp>
      <p:sp>
        <p:nvSpPr>
          <p:cNvPr id="19" name="Freeform 19"/>
          <p:cNvSpPr/>
          <p:nvPr/>
        </p:nvSpPr>
        <p:spPr>
          <a:xfrm>
            <a:off x="859155" y="2895836"/>
            <a:ext cx="9803776" cy="5661681"/>
          </a:xfrm>
          <a:custGeom>
            <a:avLst/>
            <a:gdLst/>
            <a:ahLst/>
            <a:cxnLst/>
            <a:rect l="l" t="t" r="r" b="b"/>
            <a:pathLst>
              <a:path w="9803776" h="5661681">
                <a:moveTo>
                  <a:pt x="0" y="0"/>
                </a:moveTo>
                <a:lnTo>
                  <a:pt x="9803776" y="0"/>
                </a:lnTo>
                <a:lnTo>
                  <a:pt x="9803776" y="5661681"/>
                </a:lnTo>
                <a:lnTo>
                  <a:pt x="0" y="5661681"/>
                </a:lnTo>
                <a:lnTo>
                  <a:pt x="0" y="0"/>
                </a:lnTo>
                <a:close/>
              </a:path>
            </a:pathLst>
          </a:custGeom>
          <a:blipFill>
            <a:blip r:embed="rId18"/>
            <a:stretch>
              <a:fillRect/>
            </a:stretch>
          </a:blipFill>
        </p:spPr>
      </p:sp>
      <p:grpSp>
        <p:nvGrpSpPr>
          <p:cNvPr id="20" name="Group 20"/>
          <p:cNvGrpSpPr/>
          <p:nvPr/>
        </p:nvGrpSpPr>
        <p:grpSpPr>
          <a:xfrm>
            <a:off x="10914942" y="5114945"/>
            <a:ext cx="6490904" cy="3294261"/>
            <a:chOff x="0" y="0"/>
            <a:chExt cx="8654538" cy="4392348"/>
          </a:xfrm>
        </p:grpSpPr>
        <p:grpSp>
          <p:nvGrpSpPr>
            <p:cNvPr id="21" name="Group 21"/>
            <p:cNvGrpSpPr/>
            <p:nvPr/>
          </p:nvGrpSpPr>
          <p:grpSpPr>
            <a:xfrm>
              <a:off x="0" y="0"/>
              <a:ext cx="8654538" cy="4392348"/>
              <a:chOff x="0" y="0"/>
              <a:chExt cx="1709538" cy="867624"/>
            </a:xfrm>
          </p:grpSpPr>
          <p:sp>
            <p:nvSpPr>
              <p:cNvPr id="22" name="Freeform 22"/>
              <p:cNvSpPr/>
              <p:nvPr/>
            </p:nvSpPr>
            <p:spPr>
              <a:xfrm>
                <a:off x="0" y="0"/>
                <a:ext cx="1709538" cy="867624"/>
              </a:xfrm>
              <a:custGeom>
                <a:avLst/>
                <a:gdLst/>
                <a:ahLst/>
                <a:cxnLst/>
                <a:rect l="l" t="t" r="r" b="b"/>
                <a:pathLst>
                  <a:path w="1709538" h="867624">
                    <a:moveTo>
                      <a:pt x="27433" y="0"/>
                    </a:moveTo>
                    <a:lnTo>
                      <a:pt x="1682106" y="0"/>
                    </a:lnTo>
                    <a:cubicBezTo>
                      <a:pt x="1697256" y="0"/>
                      <a:pt x="1709538" y="12282"/>
                      <a:pt x="1709538" y="27433"/>
                    </a:cubicBezTo>
                    <a:lnTo>
                      <a:pt x="1709538" y="840191"/>
                    </a:lnTo>
                    <a:cubicBezTo>
                      <a:pt x="1709538" y="855342"/>
                      <a:pt x="1697256" y="867624"/>
                      <a:pt x="1682106" y="867624"/>
                    </a:cubicBezTo>
                    <a:lnTo>
                      <a:pt x="27433" y="867624"/>
                    </a:lnTo>
                    <a:cubicBezTo>
                      <a:pt x="12282" y="867624"/>
                      <a:pt x="0" y="855342"/>
                      <a:pt x="0" y="840191"/>
                    </a:cubicBezTo>
                    <a:lnTo>
                      <a:pt x="0" y="27433"/>
                    </a:lnTo>
                    <a:cubicBezTo>
                      <a:pt x="0" y="12282"/>
                      <a:pt x="12282" y="0"/>
                      <a:pt x="27433" y="0"/>
                    </a:cubicBezTo>
                    <a:close/>
                  </a:path>
                </a:pathLst>
              </a:custGeom>
              <a:solidFill>
                <a:srgbClr val="F1F8F3"/>
              </a:solidFill>
              <a:ln cap="rnd">
                <a:noFill/>
                <a:prstDash val="solid"/>
                <a:round/>
              </a:ln>
            </p:spPr>
          </p:sp>
          <p:sp>
            <p:nvSpPr>
              <p:cNvPr id="23" name="TextBox 23"/>
              <p:cNvSpPr txBox="1"/>
              <p:nvPr/>
            </p:nvSpPr>
            <p:spPr>
              <a:xfrm>
                <a:off x="0" y="-66675"/>
                <a:ext cx="1709538" cy="934299"/>
              </a:xfrm>
              <a:prstGeom prst="rect">
                <a:avLst/>
              </a:prstGeom>
            </p:spPr>
            <p:txBody>
              <a:bodyPr lIns="50800" tIns="50800" rIns="50800" bIns="50800" rtlCol="0" anchor="ctr"/>
              <a:lstStyle/>
              <a:p>
                <a:pPr algn="ctr">
                  <a:lnSpc>
                    <a:spcPts val="2591"/>
                  </a:lnSpc>
                </a:pPr>
                <a:endParaRPr/>
              </a:p>
            </p:txBody>
          </p:sp>
        </p:grpSp>
        <p:sp>
          <p:nvSpPr>
            <p:cNvPr id="24" name="TextBox 24"/>
            <p:cNvSpPr txBox="1"/>
            <p:nvPr/>
          </p:nvSpPr>
          <p:spPr>
            <a:xfrm>
              <a:off x="84830" y="45734"/>
              <a:ext cx="8306748" cy="4077547"/>
            </a:xfrm>
            <a:prstGeom prst="rect">
              <a:avLst/>
            </a:prstGeom>
          </p:spPr>
          <p:txBody>
            <a:bodyPr lIns="0" tIns="0" rIns="0" bIns="0" rtlCol="0" anchor="t">
              <a:spAutoFit/>
            </a:bodyPr>
            <a:lstStyle/>
            <a:p>
              <a:pPr algn="l">
                <a:lnSpc>
                  <a:spcPts val="5329"/>
                </a:lnSpc>
              </a:pPr>
              <a:r>
                <a:rPr lang="en-US" sz="2599" b="1" spc="-116">
                  <a:solidFill>
                    <a:srgbClr val="0F0962"/>
                  </a:solidFill>
                  <a:latin typeface="Public Sans Bold"/>
                  <a:ea typeface="Public Sans Bold"/>
                  <a:cs typeface="Public Sans Bold"/>
                  <a:sym typeface="Public Sans Bold"/>
                </a:rPr>
                <a:t>  🔍 Temuan Utama</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Model teks unggul dibanding gambar.</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Model fusion memiliki akurasi tertinggi (99.71%).</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Penurunan error rate dari 1.43% → 0.29% → penurunan error 79.72%.</a:t>
              </a:r>
            </a:p>
            <a:p>
              <a:pPr marL="431802" lvl="1" indent="-215901" algn="l">
                <a:lnSpc>
                  <a:spcPts val="3180"/>
                </a:lnSpc>
                <a:buFont typeface="Arial"/>
                <a:buChar char="•"/>
              </a:pPr>
              <a:r>
                <a:rPr lang="en-US" sz="2000" i="1" u="none" strike="noStrike" spc="-90">
                  <a:solidFill>
                    <a:srgbClr val="0F0962"/>
                  </a:solidFill>
                  <a:latin typeface="Public Sans Italics"/>
                  <a:ea typeface="Public Sans Italics"/>
                  <a:cs typeface="Public Sans Italics"/>
                  <a:sym typeface="Public Sans Italics"/>
                </a:rPr>
                <a:t>Trade-off</a:t>
              </a:r>
              <a:r>
                <a:rPr lang="en-US" sz="2000" u="none" strike="noStrike" spc="-90">
                  <a:solidFill>
                    <a:srgbClr val="0F0962"/>
                  </a:solidFill>
                  <a:latin typeface="Public Sans"/>
                  <a:ea typeface="Public Sans"/>
                  <a:cs typeface="Public Sans"/>
                  <a:sym typeface="Public Sans"/>
                </a:rPr>
                <a:t>: Akurasi tinggi namun waktu inferensi lebih lama.</a:t>
              </a:r>
            </a:p>
          </p:txBody>
        </p:sp>
      </p:grpSp>
      <p:sp>
        <p:nvSpPr>
          <p:cNvPr id="25" name="Freeform 25"/>
          <p:cNvSpPr/>
          <p:nvPr/>
        </p:nvSpPr>
        <p:spPr>
          <a:xfrm>
            <a:off x="10914942" y="3079191"/>
            <a:ext cx="6541577" cy="1839819"/>
          </a:xfrm>
          <a:custGeom>
            <a:avLst/>
            <a:gdLst/>
            <a:ahLst/>
            <a:cxnLst/>
            <a:rect l="l" t="t" r="r" b="b"/>
            <a:pathLst>
              <a:path w="6541577" h="1839819">
                <a:moveTo>
                  <a:pt x="0" y="0"/>
                </a:moveTo>
                <a:lnTo>
                  <a:pt x="6541578" y="0"/>
                </a:lnTo>
                <a:lnTo>
                  <a:pt x="6541578" y="1839819"/>
                </a:lnTo>
                <a:lnTo>
                  <a:pt x="0" y="1839819"/>
                </a:lnTo>
                <a:lnTo>
                  <a:pt x="0" y="0"/>
                </a:lnTo>
                <a:close/>
              </a:path>
            </a:pathLst>
          </a:custGeom>
          <a:blipFill>
            <a:blip r:embed="rId19"/>
            <a:stretch>
              <a:fillRect/>
            </a:stretch>
          </a:blipFill>
        </p:spPr>
      </p:sp>
    </p:spTree>
  </p:cSld>
  <p:clrMapOvr>
    <a:masterClrMapping/>
  </p:clrMapOvr>
  <p:transition>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377752" y="227864"/>
            <a:ext cx="2176845" cy="2176845"/>
          </a:xfrm>
          <a:custGeom>
            <a:avLst/>
            <a:gdLst/>
            <a:ahLst/>
            <a:cxnLst/>
            <a:rect l="l" t="t" r="r" b="b"/>
            <a:pathLst>
              <a:path w="2176845" h="2176845">
                <a:moveTo>
                  <a:pt x="2176845" y="0"/>
                </a:moveTo>
                <a:lnTo>
                  <a:pt x="0" y="0"/>
                </a:lnTo>
                <a:lnTo>
                  <a:pt x="0" y="2176845"/>
                </a:lnTo>
                <a:lnTo>
                  <a:pt x="2176845" y="2176845"/>
                </a:lnTo>
                <a:lnTo>
                  <a:pt x="217684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315037">
            <a:off x="12130463" y="1321121"/>
            <a:ext cx="1080131" cy="737190"/>
          </a:xfrm>
          <a:custGeom>
            <a:avLst/>
            <a:gdLst/>
            <a:ahLst/>
            <a:cxnLst/>
            <a:rect l="l" t="t" r="r" b="b"/>
            <a:pathLst>
              <a:path w="1080131" h="737190">
                <a:moveTo>
                  <a:pt x="0" y="0"/>
                </a:moveTo>
                <a:lnTo>
                  <a:pt x="1080131" y="0"/>
                </a:lnTo>
                <a:lnTo>
                  <a:pt x="1080131" y="737190"/>
                </a:lnTo>
                <a:lnTo>
                  <a:pt x="0" y="7371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5400000">
            <a:off x="9525637" y="-542077"/>
            <a:ext cx="790665" cy="1539881"/>
          </a:xfrm>
          <a:custGeom>
            <a:avLst/>
            <a:gdLst/>
            <a:ahLst/>
            <a:cxnLst/>
            <a:rect l="l" t="t" r="r" b="b"/>
            <a:pathLst>
              <a:path w="790665" h="1539881">
                <a:moveTo>
                  <a:pt x="0" y="0"/>
                </a:moveTo>
                <a:lnTo>
                  <a:pt x="790665" y="0"/>
                </a:lnTo>
                <a:lnTo>
                  <a:pt x="790665" y="1539881"/>
                </a:lnTo>
                <a:lnTo>
                  <a:pt x="0" y="1539881"/>
                </a:lnTo>
                <a:lnTo>
                  <a:pt x="0" y="0"/>
                </a:lnTo>
                <a:close/>
              </a:path>
            </a:pathLst>
          </a:custGeom>
          <a:blipFill>
            <a:blip r:embed="rId11">
              <a:extLst>
                <a:ext uri="{96DAC541-7B7A-43D3-8B79-37D633B846F1}">
                  <asvg:svgBlip xmlns:asvg="http://schemas.microsoft.com/office/drawing/2016/SVG/main" r:embed="rId12"/>
                </a:ext>
              </a:extLst>
            </a:blip>
            <a:stretch>
              <a:fillRect l="-95074" t="-116293" r="-162147" b="-76007"/>
            </a:stretch>
          </a:blipFill>
        </p:spPr>
      </p:sp>
      <p:sp>
        <p:nvSpPr>
          <p:cNvPr id="14" name="Freeform 14"/>
          <p:cNvSpPr/>
          <p:nvPr/>
        </p:nvSpPr>
        <p:spPr>
          <a:xfrm>
            <a:off x="11703662" y="8593718"/>
            <a:ext cx="1500018" cy="633758"/>
          </a:xfrm>
          <a:custGeom>
            <a:avLst/>
            <a:gdLst/>
            <a:ahLst/>
            <a:cxnLst/>
            <a:rect l="l" t="t" r="r" b="b"/>
            <a:pathLst>
              <a:path w="1500018" h="633758">
                <a:moveTo>
                  <a:pt x="0" y="0"/>
                </a:moveTo>
                <a:lnTo>
                  <a:pt x="1500018" y="0"/>
                </a:lnTo>
                <a:lnTo>
                  <a:pt x="1500018" y="633758"/>
                </a:lnTo>
                <a:lnTo>
                  <a:pt x="0" y="6337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2021155" y="8593718"/>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rot="-2900100" flipV="1">
            <a:off x="6214243" y="8321691"/>
            <a:ext cx="794076" cy="1003572"/>
          </a:xfrm>
          <a:custGeom>
            <a:avLst/>
            <a:gdLst/>
            <a:ahLst/>
            <a:cxnLst/>
            <a:rect l="l" t="t" r="r" b="b"/>
            <a:pathLst>
              <a:path w="794076" h="1003572">
                <a:moveTo>
                  <a:pt x="0" y="1003572"/>
                </a:moveTo>
                <a:lnTo>
                  <a:pt x="794076" y="1003572"/>
                </a:lnTo>
                <a:lnTo>
                  <a:pt x="794076" y="0"/>
                </a:lnTo>
                <a:lnTo>
                  <a:pt x="0" y="0"/>
                </a:lnTo>
                <a:lnTo>
                  <a:pt x="0" y="1003572"/>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alphaModFix amt="9999"/>
              <a:extLst>
                <a:ext uri="{96DAC541-7B7A-43D3-8B79-37D633B846F1}">
                  <asvg:svgBlip xmlns:asvg="http://schemas.microsoft.com/office/drawing/2016/SVG/main" r:embed="rId20"/>
                </a:ext>
              </a:extLst>
            </a:blip>
            <a:stretch>
              <a:fillRect/>
            </a:stretch>
          </a:blipFill>
        </p:spPr>
      </p:sp>
      <p:sp>
        <p:nvSpPr>
          <p:cNvPr id="18" name="Freeform 18"/>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1"/>
            <a:stretch>
              <a:fillRect/>
            </a:stretch>
          </a:blipFill>
        </p:spPr>
      </p:sp>
      <p:sp>
        <p:nvSpPr>
          <p:cNvPr id="19" name="TextBox 19"/>
          <p:cNvSpPr txBox="1"/>
          <p:nvPr/>
        </p:nvSpPr>
        <p:spPr>
          <a:xfrm>
            <a:off x="1681374" y="872216"/>
            <a:ext cx="11627770" cy="1013331"/>
          </a:xfrm>
          <a:prstGeom prst="rect">
            <a:avLst/>
          </a:prstGeom>
        </p:spPr>
        <p:txBody>
          <a:bodyPr lIns="0" tIns="0" rIns="0" bIns="0" rtlCol="0" anchor="t">
            <a:spAutoFit/>
          </a:bodyPr>
          <a:lstStyle/>
          <a:p>
            <a:pPr algn="l">
              <a:lnSpc>
                <a:spcPts val="7719"/>
              </a:lnSpc>
            </a:pPr>
            <a:r>
              <a:rPr lang="en-US" sz="7081" b="1" spc="-318">
                <a:solidFill>
                  <a:srgbClr val="0F0962"/>
                </a:solidFill>
                <a:latin typeface="Public Sans Bold"/>
                <a:ea typeface="Public Sans Bold"/>
                <a:cs typeface="Public Sans Bold"/>
                <a:sym typeface="Public Sans Bold"/>
              </a:rPr>
              <a:t>Penutup</a:t>
            </a:r>
          </a:p>
        </p:txBody>
      </p:sp>
      <p:grpSp>
        <p:nvGrpSpPr>
          <p:cNvPr id="20" name="Group 20"/>
          <p:cNvGrpSpPr/>
          <p:nvPr/>
        </p:nvGrpSpPr>
        <p:grpSpPr>
          <a:xfrm>
            <a:off x="1028700" y="3042884"/>
            <a:ext cx="5169618" cy="3575530"/>
            <a:chOff x="0" y="0"/>
            <a:chExt cx="1361545" cy="941703"/>
          </a:xfrm>
        </p:grpSpPr>
        <p:sp>
          <p:nvSpPr>
            <p:cNvPr id="21" name="Freeform 21"/>
            <p:cNvSpPr/>
            <p:nvPr/>
          </p:nvSpPr>
          <p:spPr>
            <a:xfrm>
              <a:off x="0" y="0"/>
              <a:ext cx="1361545" cy="941703"/>
            </a:xfrm>
            <a:custGeom>
              <a:avLst/>
              <a:gdLst/>
              <a:ahLst/>
              <a:cxnLst/>
              <a:rect l="l" t="t" r="r" b="b"/>
              <a:pathLst>
                <a:path w="1361545" h="941703">
                  <a:moveTo>
                    <a:pt x="34444" y="0"/>
                  </a:moveTo>
                  <a:lnTo>
                    <a:pt x="1327101" y="0"/>
                  </a:lnTo>
                  <a:cubicBezTo>
                    <a:pt x="1336236" y="0"/>
                    <a:pt x="1344997" y="3629"/>
                    <a:pt x="1351457" y="10089"/>
                  </a:cubicBezTo>
                  <a:cubicBezTo>
                    <a:pt x="1357916" y="16548"/>
                    <a:pt x="1361545" y="25309"/>
                    <a:pt x="1361545" y="34444"/>
                  </a:cubicBezTo>
                  <a:lnTo>
                    <a:pt x="1361545" y="907259"/>
                  </a:lnTo>
                  <a:cubicBezTo>
                    <a:pt x="1361545" y="916394"/>
                    <a:pt x="1357916" y="925155"/>
                    <a:pt x="1351457" y="931615"/>
                  </a:cubicBezTo>
                  <a:cubicBezTo>
                    <a:pt x="1344997" y="938075"/>
                    <a:pt x="1336236" y="941703"/>
                    <a:pt x="1327101" y="941703"/>
                  </a:cubicBezTo>
                  <a:lnTo>
                    <a:pt x="34444" y="941703"/>
                  </a:lnTo>
                  <a:cubicBezTo>
                    <a:pt x="25309" y="941703"/>
                    <a:pt x="16548" y="938075"/>
                    <a:pt x="10089" y="931615"/>
                  </a:cubicBezTo>
                  <a:cubicBezTo>
                    <a:pt x="3629" y="925155"/>
                    <a:pt x="0" y="916394"/>
                    <a:pt x="0" y="907259"/>
                  </a:cubicBezTo>
                  <a:lnTo>
                    <a:pt x="0" y="34444"/>
                  </a:lnTo>
                  <a:cubicBezTo>
                    <a:pt x="0" y="25309"/>
                    <a:pt x="3629" y="16548"/>
                    <a:pt x="10089" y="10089"/>
                  </a:cubicBezTo>
                  <a:cubicBezTo>
                    <a:pt x="16548" y="3629"/>
                    <a:pt x="25309" y="0"/>
                    <a:pt x="34444" y="0"/>
                  </a:cubicBezTo>
                  <a:close/>
                </a:path>
              </a:pathLst>
            </a:custGeom>
            <a:solidFill>
              <a:srgbClr val="F1F8F3"/>
            </a:solidFill>
            <a:ln cap="rnd">
              <a:noFill/>
              <a:prstDash val="solid"/>
              <a:round/>
            </a:ln>
          </p:spPr>
        </p:sp>
        <p:sp>
          <p:nvSpPr>
            <p:cNvPr id="22" name="TextBox 22"/>
            <p:cNvSpPr txBox="1"/>
            <p:nvPr/>
          </p:nvSpPr>
          <p:spPr>
            <a:xfrm>
              <a:off x="0" y="-66675"/>
              <a:ext cx="1361545" cy="1008378"/>
            </a:xfrm>
            <a:prstGeom prst="rect">
              <a:avLst/>
            </a:prstGeom>
          </p:spPr>
          <p:txBody>
            <a:bodyPr lIns="50800" tIns="50800" rIns="50800" bIns="50800" rtlCol="0" anchor="ctr"/>
            <a:lstStyle/>
            <a:p>
              <a:pPr algn="ctr">
                <a:lnSpc>
                  <a:spcPts val="2591"/>
                </a:lnSpc>
              </a:pPr>
              <a:endParaRPr/>
            </a:p>
          </p:txBody>
        </p:sp>
      </p:grpSp>
      <p:sp>
        <p:nvSpPr>
          <p:cNvPr id="23" name="TextBox 23"/>
          <p:cNvSpPr txBox="1"/>
          <p:nvPr/>
        </p:nvSpPr>
        <p:spPr>
          <a:xfrm>
            <a:off x="1211587" y="2919059"/>
            <a:ext cx="4760898" cy="3076575"/>
          </a:xfrm>
          <a:prstGeom prst="rect">
            <a:avLst/>
          </a:prstGeom>
        </p:spPr>
        <p:txBody>
          <a:bodyPr lIns="0" tIns="0" rIns="0" bIns="0" rtlCol="0" anchor="t">
            <a:spAutoFit/>
          </a:bodyPr>
          <a:lstStyle/>
          <a:p>
            <a:pPr algn="ctr">
              <a:lnSpc>
                <a:spcPts val="6000"/>
              </a:lnSpc>
            </a:pPr>
            <a:r>
              <a:rPr lang="en-US" sz="2400" b="1" spc="-108">
                <a:solidFill>
                  <a:srgbClr val="000000"/>
                </a:solidFill>
                <a:latin typeface="Public Sans Bold"/>
                <a:ea typeface="Public Sans Bold"/>
                <a:cs typeface="Public Sans Bold"/>
                <a:sym typeface="Public Sans Bold"/>
              </a:rPr>
              <a:t>Model Gambar (EfficientNet-B3)</a:t>
            </a:r>
          </a:p>
          <a:p>
            <a:pPr algn="l">
              <a:lnSpc>
                <a:spcPts val="3179"/>
              </a:lnSpc>
            </a:pPr>
            <a:r>
              <a:rPr lang="en-US" sz="1999" spc="-89">
                <a:solidFill>
                  <a:srgbClr val="000000"/>
                </a:solidFill>
                <a:latin typeface="Public Sans"/>
                <a:ea typeface="Public Sans"/>
                <a:cs typeface="Public Sans"/>
                <a:sym typeface="Public Sans"/>
              </a:rPr>
              <a:t>✅ Accuracy: 97.29% </a:t>
            </a:r>
          </a:p>
          <a:p>
            <a:pPr algn="l">
              <a:lnSpc>
                <a:spcPts val="3179"/>
              </a:lnSpc>
            </a:pPr>
            <a:r>
              <a:rPr lang="en-US" sz="1999" spc="-89">
                <a:solidFill>
                  <a:srgbClr val="000000"/>
                </a:solidFill>
                <a:latin typeface="Public Sans"/>
                <a:ea typeface="Public Sans"/>
                <a:cs typeface="Public Sans"/>
                <a:sym typeface="Public Sans"/>
              </a:rPr>
              <a:t>⏱️ Waktu Inferensi: 14.33 ms</a:t>
            </a:r>
          </a:p>
          <a:p>
            <a:pPr algn="l">
              <a:lnSpc>
                <a:spcPts val="3179"/>
              </a:lnSpc>
            </a:pPr>
            <a:r>
              <a:rPr lang="en-US" sz="1999" spc="-89">
                <a:solidFill>
                  <a:srgbClr val="000000"/>
                </a:solidFill>
                <a:latin typeface="Public Sans"/>
                <a:ea typeface="Public Sans"/>
                <a:cs typeface="Public Sans"/>
                <a:sym typeface="Public Sans"/>
              </a:rPr>
              <a:t>🔧 Konfigurasi: Adam, lr=0.0001, batch=16</a:t>
            </a:r>
          </a:p>
          <a:p>
            <a:pPr algn="l">
              <a:lnSpc>
                <a:spcPts val="1999"/>
              </a:lnSpc>
            </a:pPr>
            <a:endParaRPr lang="en-US" sz="1999" spc="-89">
              <a:solidFill>
                <a:srgbClr val="000000"/>
              </a:solidFill>
              <a:latin typeface="Public Sans"/>
              <a:ea typeface="Public Sans"/>
              <a:cs typeface="Public Sans"/>
              <a:sym typeface="Public Sans"/>
            </a:endParaRPr>
          </a:p>
          <a:p>
            <a:pPr marL="0" lvl="0" indent="0" algn="ctr">
              <a:lnSpc>
                <a:spcPts val="3179"/>
              </a:lnSpc>
              <a:spcBef>
                <a:spcPct val="0"/>
              </a:spcBef>
            </a:pPr>
            <a:r>
              <a:rPr lang="en-US" sz="1999" b="1" spc="-89">
                <a:solidFill>
                  <a:srgbClr val="000000"/>
                </a:solidFill>
                <a:latin typeface="Public Sans Bold"/>
                <a:ea typeface="Public Sans Bold"/>
                <a:cs typeface="Public Sans Bold"/>
                <a:sym typeface="Public Sans Bold"/>
              </a:rPr>
              <a:t>“</a:t>
            </a:r>
            <a:r>
              <a:rPr lang="en-US" sz="1999" i="1" spc="-89">
                <a:solidFill>
                  <a:srgbClr val="000000"/>
                </a:solidFill>
                <a:latin typeface="Public Sans Italics"/>
                <a:ea typeface="Public Sans Italics"/>
                <a:cs typeface="Public Sans Italics"/>
                <a:sym typeface="Public Sans Italics"/>
              </a:rPr>
              <a:t>Terbukti mampu mendeteksi ciri visual situs judi dengan cukup baik”</a:t>
            </a:r>
          </a:p>
        </p:txBody>
      </p:sp>
      <p:grpSp>
        <p:nvGrpSpPr>
          <p:cNvPr id="24" name="Group 24"/>
          <p:cNvGrpSpPr/>
          <p:nvPr/>
        </p:nvGrpSpPr>
        <p:grpSpPr>
          <a:xfrm>
            <a:off x="6566220" y="3042884"/>
            <a:ext cx="5169618" cy="3575530"/>
            <a:chOff x="0" y="0"/>
            <a:chExt cx="1361545" cy="941703"/>
          </a:xfrm>
        </p:grpSpPr>
        <p:sp>
          <p:nvSpPr>
            <p:cNvPr id="25" name="Freeform 25"/>
            <p:cNvSpPr/>
            <p:nvPr/>
          </p:nvSpPr>
          <p:spPr>
            <a:xfrm>
              <a:off x="0" y="0"/>
              <a:ext cx="1361545" cy="941703"/>
            </a:xfrm>
            <a:custGeom>
              <a:avLst/>
              <a:gdLst/>
              <a:ahLst/>
              <a:cxnLst/>
              <a:rect l="l" t="t" r="r" b="b"/>
              <a:pathLst>
                <a:path w="1361545" h="941703">
                  <a:moveTo>
                    <a:pt x="34444" y="0"/>
                  </a:moveTo>
                  <a:lnTo>
                    <a:pt x="1327101" y="0"/>
                  </a:lnTo>
                  <a:cubicBezTo>
                    <a:pt x="1336236" y="0"/>
                    <a:pt x="1344997" y="3629"/>
                    <a:pt x="1351457" y="10089"/>
                  </a:cubicBezTo>
                  <a:cubicBezTo>
                    <a:pt x="1357916" y="16548"/>
                    <a:pt x="1361545" y="25309"/>
                    <a:pt x="1361545" y="34444"/>
                  </a:cubicBezTo>
                  <a:lnTo>
                    <a:pt x="1361545" y="907259"/>
                  </a:lnTo>
                  <a:cubicBezTo>
                    <a:pt x="1361545" y="916394"/>
                    <a:pt x="1357916" y="925155"/>
                    <a:pt x="1351457" y="931615"/>
                  </a:cubicBezTo>
                  <a:cubicBezTo>
                    <a:pt x="1344997" y="938075"/>
                    <a:pt x="1336236" y="941703"/>
                    <a:pt x="1327101" y="941703"/>
                  </a:cubicBezTo>
                  <a:lnTo>
                    <a:pt x="34444" y="941703"/>
                  </a:lnTo>
                  <a:cubicBezTo>
                    <a:pt x="25309" y="941703"/>
                    <a:pt x="16548" y="938075"/>
                    <a:pt x="10089" y="931615"/>
                  </a:cubicBezTo>
                  <a:cubicBezTo>
                    <a:pt x="3629" y="925155"/>
                    <a:pt x="0" y="916394"/>
                    <a:pt x="0" y="907259"/>
                  </a:cubicBezTo>
                  <a:lnTo>
                    <a:pt x="0" y="34444"/>
                  </a:lnTo>
                  <a:cubicBezTo>
                    <a:pt x="0" y="25309"/>
                    <a:pt x="3629" y="16548"/>
                    <a:pt x="10089" y="10089"/>
                  </a:cubicBezTo>
                  <a:cubicBezTo>
                    <a:pt x="16548" y="3629"/>
                    <a:pt x="25309" y="0"/>
                    <a:pt x="34444" y="0"/>
                  </a:cubicBezTo>
                  <a:close/>
                </a:path>
              </a:pathLst>
            </a:custGeom>
            <a:solidFill>
              <a:srgbClr val="F1F8F3"/>
            </a:solidFill>
            <a:ln cap="rnd">
              <a:noFill/>
              <a:prstDash val="solid"/>
              <a:round/>
            </a:ln>
          </p:spPr>
        </p:sp>
        <p:sp>
          <p:nvSpPr>
            <p:cNvPr id="26" name="TextBox 26"/>
            <p:cNvSpPr txBox="1"/>
            <p:nvPr/>
          </p:nvSpPr>
          <p:spPr>
            <a:xfrm>
              <a:off x="0" y="-66675"/>
              <a:ext cx="1361545" cy="1008378"/>
            </a:xfrm>
            <a:prstGeom prst="rect">
              <a:avLst/>
            </a:prstGeom>
          </p:spPr>
          <p:txBody>
            <a:bodyPr lIns="50800" tIns="50800" rIns="50800" bIns="50800" rtlCol="0" anchor="ctr"/>
            <a:lstStyle/>
            <a:p>
              <a:pPr algn="ctr">
                <a:lnSpc>
                  <a:spcPts val="2591"/>
                </a:lnSpc>
              </a:pPr>
              <a:endParaRPr/>
            </a:p>
          </p:txBody>
        </p:sp>
      </p:grpSp>
      <p:sp>
        <p:nvSpPr>
          <p:cNvPr id="27" name="TextBox 27"/>
          <p:cNvSpPr txBox="1"/>
          <p:nvPr/>
        </p:nvSpPr>
        <p:spPr>
          <a:xfrm>
            <a:off x="6749107" y="2919059"/>
            <a:ext cx="4760898" cy="3476625"/>
          </a:xfrm>
          <a:prstGeom prst="rect">
            <a:avLst/>
          </a:prstGeom>
        </p:spPr>
        <p:txBody>
          <a:bodyPr lIns="0" tIns="0" rIns="0" bIns="0" rtlCol="0" anchor="t">
            <a:spAutoFit/>
          </a:bodyPr>
          <a:lstStyle/>
          <a:p>
            <a:pPr algn="ctr">
              <a:lnSpc>
                <a:spcPts val="6000"/>
              </a:lnSpc>
            </a:pPr>
            <a:r>
              <a:rPr lang="en-US" sz="2400" b="1" spc="-108">
                <a:solidFill>
                  <a:srgbClr val="000000"/>
                </a:solidFill>
                <a:latin typeface="Public Sans Bold"/>
                <a:ea typeface="Public Sans Bold"/>
                <a:cs typeface="Public Sans Bold"/>
                <a:sym typeface="Public Sans Bold"/>
              </a:rPr>
              <a:t>Model Teks (IndoBERT)</a:t>
            </a:r>
          </a:p>
          <a:p>
            <a:pPr algn="l">
              <a:lnSpc>
                <a:spcPts val="3179"/>
              </a:lnSpc>
            </a:pPr>
            <a:r>
              <a:rPr lang="en-US" sz="1999" spc="-89">
                <a:solidFill>
                  <a:srgbClr val="000000"/>
                </a:solidFill>
                <a:latin typeface="Public Sans"/>
                <a:ea typeface="Public Sans"/>
                <a:cs typeface="Public Sans"/>
                <a:sym typeface="Public Sans"/>
              </a:rPr>
              <a:t>✅ Accuracy: 98.57% </a:t>
            </a:r>
          </a:p>
          <a:p>
            <a:pPr algn="l">
              <a:lnSpc>
                <a:spcPts val="3179"/>
              </a:lnSpc>
            </a:pPr>
            <a:r>
              <a:rPr lang="en-US" sz="1999" spc="-89">
                <a:solidFill>
                  <a:srgbClr val="000000"/>
                </a:solidFill>
                <a:latin typeface="Public Sans"/>
                <a:ea typeface="Public Sans"/>
                <a:cs typeface="Public Sans"/>
                <a:sym typeface="Public Sans"/>
              </a:rPr>
              <a:t>⏱️ Waktu Inferensi: 3.81 ms</a:t>
            </a:r>
          </a:p>
          <a:p>
            <a:pPr algn="l">
              <a:lnSpc>
                <a:spcPts val="3179"/>
              </a:lnSpc>
            </a:pPr>
            <a:r>
              <a:rPr lang="en-US" sz="1999" spc="-89">
                <a:solidFill>
                  <a:srgbClr val="000000"/>
                </a:solidFill>
                <a:latin typeface="Public Sans"/>
                <a:ea typeface="Public Sans"/>
                <a:cs typeface="Public Sans"/>
                <a:sym typeface="Public Sans"/>
              </a:rPr>
              <a:t>🔧 Konfigurasi: lr=3e-5, batch=32, epoch=3</a:t>
            </a:r>
          </a:p>
          <a:p>
            <a:pPr algn="l">
              <a:lnSpc>
                <a:spcPts val="1999"/>
              </a:lnSpc>
            </a:pPr>
            <a:endParaRPr lang="en-US" sz="1999" spc="-89">
              <a:solidFill>
                <a:srgbClr val="000000"/>
              </a:solidFill>
              <a:latin typeface="Public Sans"/>
              <a:ea typeface="Public Sans"/>
              <a:cs typeface="Public Sans"/>
              <a:sym typeface="Public Sans"/>
            </a:endParaRPr>
          </a:p>
          <a:p>
            <a:pPr marL="0" lvl="0" indent="0" algn="ctr">
              <a:lnSpc>
                <a:spcPts val="3179"/>
              </a:lnSpc>
              <a:spcBef>
                <a:spcPct val="0"/>
              </a:spcBef>
            </a:pPr>
            <a:r>
              <a:rPr lang="en-US" sz="1999" b="1" spc="-89">
                <a:solidFill>
                  <a:srgbClr val="000000"/>
                </a:solidFill>
                <a:latin typeface="Public Sans Bold"/>
                <a:ea typeface="Public Sans Bold"/>
                <a:cs typeface="Public Sans Bold"/>
                <a:sym typeface="Public Sans Bold"/>
              </a:rPr>
              <a:t>“ </a:t>
            </a:r>
            <a:r>
              <a:rPr lang="en-US" sz="1999" i="1" spc="-89">
                <a:solidFill>
                  <a:srgbClr val="000000"/>
                </a:solidFill>
                <a:latin typeface="Public Sans Italics"/>
                <a:ea typeface="Public Sans Italics"/>
                <a:cs typeface="Public Sans Italics"/>
                <a:sym typeface="Public Sans Italics"/>
              </a:rPr>
              <a:t>Lebih akurat daripada model gambar, sangat efektif menangkap konteks kata yang berkaitan dengan situs judi”</a:t>
            </a:r>
          </a:p>
        </p:txBody>
      </p:sp>
      <p:grpSp>
        <p:nvGrpSpPr>
          <p:cNvPr id="28" name="Group 28"/>
          <p:cNvGrpSpPr/>
          <p:nvPr/>
        </p:nvGrpSpPr>
        <p:grpSpPr>
          <a:xfrm>
            <a:off x="12107313" y="3042884"/>
            <a:ext cx="5169618" cy="3575530"/>
            <a:chOff x="0" y="0"/>
            <a:chExt cx="1361545" cy="941703"/>
          </a:xfrm>
        </p:grpSpPr>
        <p:sp>
          <p:nvSpPr>
            <p:cNvPr id="29" name="Freeform 29"/>
            <p:cNvSpPr/>
            <p:nvPr/>
          </p:nvSpPr>
          <p:spPr>
            <a:xfrm>
              <a:off x="0" y="0"/>
              <a:ext cx="1361545" cy="941703"/>
            </a:xfrm>
            <a:custGeom>
              <a:avLst/>
              <a:gdLst/>
              <a:ahLst/>
              <a:cxnLst/>
              <a:rect l="l" t="t" r="r" b="b"/>
              <a:pathLst>
                <a:path w="1361545" h="941703">
                  <a:moveTo>
                    <a:pt x="34444" y="0"/>
                  </a:moveTo>
                  <a:lnTo>
                    <a:pt x="1327101" y="0"/>
                  </a:lnTo>
                  <a:cubicBezTo>
                    <a:pt x="1336236" y="0"/>
                    <a:pt x="1344997" y="3629"/>
                    <a:pt x="1351457" y="10089"/>
                  </a:cubicBezTo>
                  <a:cubicBezTo>
                    <a:pt x="1357916" y="16548"/>
                    <a:pt x="1361545" y="25309"/>
                    <a:pt x="1361545" y="34444"/>
                  </a:cubicBezTo>
                  <a:lnTo>
                    <a:pt x="1361545" y="907259"/>
                  </a:lnTo>
                  <a:cubicBezTo>
                    <a:pt x="1361545" y="916394"/>
                    <a:pt x="1357916" y="925155"/>
                    <a:pt x="1351457" y="931615"/>
                  </a:cubicBezTo>
                  <a:cubicBezTo>
                    <a:pt x="1344997" y="938075"/>
                    <a:pt x="1336236" y="941703"/>
                    <a:pt x="1327101" y="941703"/>
                  </a:cubicBezTo>
                  <a:lnTo>
                    <a:pt x="34444" y="941703"/>
                  </a:lnTo>
                  <a:cubicBezTo>
                    <a:pt x="25309" y="941703"/>
                    <a:pt x="16548" y="938075"/>
                    <a:pt x="10089" y="931615"/>
                  </a:cubicBezTo>
                  <a:cubicBezTo>
                    <a:pt x="3629" y="925155"/>
                    <a:pt x="0" y="916394"/>
                    <a:pt x="0" y="907259"/>
                  </a:cubicBezTo>
                  <a:lnTo>
                    <a:pt x="0" y="34444"/>
                  </a:lnTo>
                  <a:cubicBezTo>
                    <a:pt x="0" y="25309"/>
                    <a:pt x="3629" y="16548"/>
                    <a:pt x="10089" y="10089"/>
                  </a:cubicBezTo>
                  <a:cubicBezTo>
                    <a:pt x="16548" y="3629"/>
                    <a:pt x="25309" y="0"/>
                    <a:pt x="34444" y="0"/>
                  </a:cubicBezTo>
                  <a:close/>
                </a:path>
              </a:pathLst>
            </a:custGeom>
            <a:solidFill>
              <a:srgbClr val="F1F8F3"/>
            </a:solidFill>
            <a:ln cap="rnd">
              <a:noFill/>
              <a:prstDash val="solid"/>
              <a:round/>
            </a:ln>
          </p:spPr>
        </p:sp>
        <p:sp>
          <p:nvSpPr>
            <p:cNvPr id="30" name="TextBox 30"/>
            <p:cNvSpPr txBox="1"/>
            <p:nvPr/>
          </p:nvSpPr>
          <p:spPr>
            <a:xfrm>
              <a:off x="0" y="-66675"/>
              <a:ext cx="1361545" cy="1008378"/>
            </a:xfrm>
            <a:prstGeom prst="rect">
              <a:avLst/>
            </a:prstGeom>
          </p:spPr>
          <p:txBody>
            <a:bodyPr lIns="50800" tIns="50800" rIns="50800" bIns="50800" rtlCol="0" anchor="ctr"/>
            <a:lstStyle/>
            <a:p>
              <a:pPr algn="ctr">
                <a:lnSpc>
                  <a:spcPts val="2591"/>
                </a:lnSpc>
              </a:pPr>
              <a:endParaRPr/>
            </a:p>
          </p:txBody>
        </p:sp>
      </p:grpSp>
      <p:sp>
        <p:nvSpPr>
          <p:cNvPr id="31" name="TextBox 31"/>
          <p:cNvSpPr txBox="1"/>
          <p:nvPr/>
        </p:nvSpPr>
        <p:spPr>
          <a:xfrm>
            <a:off x="12290199" y="2919059"/>
            <a:ext cx="4760898" cy="3476625"/>
          </a:xfrm>
          <a:prstGeom prst="rect">
            <a:avLst/>
          </a:prstGeom>
        </p:spPr>
        <p:txBody>
          <a:bodyPr lIns="0" tIns="0" rIns="0" bIns="0" rtlCol="0" anchor="t">
            <a:spAutoFit/>
          </a:bodyPr>
          <a:lstStyle/>
          <a:p>
            <a:pPr algn="ctr">
              <a:lnSpc>
                <a:spcPts val="6000"/>
              </a:lnSpc>
            </a:pPr>
            <a:r>
              <a:rPr lang="en-US" sz="2400" b="1" spc="-108">
                <a:solidFill>
                  <a:srgbClr val="000000"/>
                </a:solidFill>
                <a:latin typeface="Public Sans Bold"/>
                <a:ea typeface="Public Sans Bold"/>
                <a:cs typeface="Public Sans Bold"/>
                <a:sym typeface="Public Sans Bold"/>
              </a:rPr>
              <a:t>Model Teks (IndoBERT)</a:t>
            </a:r>
          </a:p>
          <a:p>
            <a:pPr algn="l">
              <a:lnSpc>
                <a:spcPts val="3179"/>
              </a:lnSpc>
            </a:pPr>
            <a:r>
              <a:rPr lang="en-US" sz="1999" spc="-89">
                <a:solidFill>
                  <a:srgbClr val="000000"/>
                </a:solidFill>
                <a:latin typeface="Public Sans"/>
                <a:ea typeface="Public Sans"/>
                <a:cs typeface="Public Sans"/>
                <a:sym typeface="Public Sans"/>
              </a:rPr>
              <a:t>✅ Accuracy: 99.71%</a:t>
            </a:r>
          </a:p>
          <a:p>
            <a:pPr algn="l">
              <a:lnSpc>
                <a:spcPts val="3179"/>
              </a:lnSpc>
            </a:pPr>
            <a:r>
              <a:rPr lang="en-US" sz="1999" spc="-89">
                <a:solidFill>
                  <a:srgbClr val="000000"/>
                </a:solidFill>
                <a:latin typeface="Public Sans"/>
                <a:ea typeface="Public Sans"/>
                <a:cs typeface="Public Sans"/>
                <a:sym typeface="Public Sans"/>
              </a:rPr>
              <a:t>⏱️ Waktu Inferensi: 40.49 ms</a:t>
            </a:r>
          </a:p>
          <a:p>
            <a:pPr algn="l">
              <a:lnSpc>
                <a:spcPts val="3179"/>
              </a:lnSpc>
            </a:pPr>
            <a:r>
              <a:rPr lang="en-US" sz="1999" spc="-89">
                <a:solidFill>
                  <a:srgbClr val="000000"/>
                </a:solidFill>
                <a:latin typeface="Public Sans"/>
                <a:ea typeface="Public Sans"/>
                <a:cs typeface="Public Sans"/>
                <a:sym typeface="Public Sans"/>
              </a:rPr>
              <a:t>🔧 Arsitektur: 2 - 16 - 1 </a:t>
            </a:r>
          </a:p>
          <a:p>
            <a:pPr algn="l">
              <a:lnSpc>
                <a:spcPts val="1999"/>
              </a:lnSpc>
            </a:pPr>
            <a:endParaRPr lang="en-US" sz="1999" spc="-89">
              <a:solidFill>
                <a:srgbClr val="000000"/>
              </a:solidFill>
              <a:latin typeface="Public Sans"/>
              <a:ea typeface="Public Sans"/>
              <a:cs typeface="Public Sans"/>
              <a:sym typeface="Public Sans"/>
            </a:endParaRPr>
          </a:p>
          <a:p>
            <a:pPr marL="0" lvl="0" indent="0" algn="ctr">
              <a:lnSpc>
                <a:spcPts val="3179"/>
              </a:lnSpc>
              <a:spcBef>
                <a:spcPct val="0"/>
              </a:spcBef>
            </a:pPr>
            <a:r>
              <a:rPr lang="en-US" sz="1999" b="1" spc="-89">
                <a:solidFill>
                  <a:srgbClr val="000000"/>
                </a:solidFill>
                <a:latin typeface="Public Sans Bold"/>
                <a:ea typeface="Public Sans Bold"/>
                <a:cs typeface="Public Sans Bold"/>
                <a:sym typeface="Public Sans Bold"/>
              </a:rPr>
              <a:t>“ </a:t>
            </a:r>
            <a:r>
              <a:rPr lang="en-US" sz="1999" i="1" spc="-89">
                <a:solidFill>
                  <a:srgbClr val="000000"/>
                </a:solidFill>
                <a:latin typeface="Public Sans Italics"/>
                <a:ea typeface="Public Sans Italics"/>
                <a:cs typeface="Public Sans Italics"/>
                <a:sym typeface="Public Sans Italics"/>
              </a:rPr>
              <a:t>Akurasi tertinggi tapi paling lambat, perlu pertimbangan efisiensi sistem jika diterapkan nyata”</a:t>
            </a:r>
          </a:p>
        </p:txBody>
      </p:sp>
      <p:sp>
        <p:nvSpPr>
          <p:cNvPr id="32" name="TextBox 32"/>
          <p:cNvSpPr txBox="1"/>
          <p:nvPr/>
        </p:nvSpPr>
        <p:spPr>
          <a:xfrm>
            <a:off x="7467600" y="2134567"/>
            <a:ext cx="3141323" cy="492122"/>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Public Sans Bold"/>
                <a:ea typeface="Public Sans Bold"/>
                <a:cs typeface="Public Sans Bold"/>
                <a:sym typeface="Public Sans Bold"/>
              </a:rPr>
              <a:t>✅ Kesimpulan</a:t>
            </a:r>
          </a:p>
        </p:txBody>
      </p:sp>
      <p:grpSp>
        <p:nvGrpSpPr>
          <p:cNvPr id="33" name="Group 33"/>
          <p:cNvGrpSpPr/>
          <p:nvPr/>
        </p:nvGrpSpPr>
        <p:grpSpPr>
          <a:xfrm>
            <a:off x="3459515" y="7428039"/>
            <a:ext cx="11972910" cy="2335128"/>
            <a:chOff x="0" y="0"/>
            <a:chExt cx="15963880" cy="3113504"/>
          </a:xfrm>
        </p:grpSpPr>
        <p:grpSp>
          <p:nvGrpSpPr>
            <p:cNvPr id="34" name="Group 34"/>
            <p:cNvGrpSpPr/>
            <p:nvPr/>
          </p:nvGrpSpPr>
          <p:grpSpPr>
            <a:xfrm>
              <a:off x="0" y="0"/>
              <a:ext cx="15963880" cy="3113504"/>
              <a:chOff x="0" y="0"/>
              <a:chExt cx="3153359" cy="615013"/>
            </a:xfrm>
          </p:grpSpPr>
          <p:sp>
            <p:nvSpPr>
              <p:cNvPr id="35" name="Freeform 35"/>
              <p:cNvSpPr/>
              <p:nvPr/>
            </p:nvSpPr>
            <p:spPr>
              <a:xfrm>
                <a:off x="0" y="0"/>
                <a:ext cx="3153359" cy="615013"/>
              </a:xfrm>
              <a:custGeom>
                <a:avLst/>
                <a:gdLst/>
                <a:ahLst/>
                <a:cxnLst/>
                <a:rect l="l" t="t" r="r" b="b"/>
                <a:pathLst>
                  <a:path w="3153359" h="615013">
                    <a:moveTo>
                      <a:pt x="14872" y="0"/>
                    </a:moveTo>
                    <a:lnTo>
                      <a:pt x="3138487" y="0"/>
                    </a:lnTo>
                    <a:cubicBezTo>
                      <a:pt x="3146701" y="0"/>
                      <a:pt x="3153359" y="6659"/>
                      <a:pt x="3153359" y="14872"/>
                    </a:cubicBezTo>
                    <a:lnTo>
                      <a:pt x="3153359" y="600141"/>
                    </a:lnTo>
                    <a:cubicBezTo>
                      <a:pt x="3153359" y="608355"/>
                      <a:pt x="3146701" y="615013"/>
                      <a:pt x="3138487" y="615013"/>
                    </a:cubicBezTo>
                    <a:lnTo>
                      <a:pt x="14872" y="615013"/>
                    </a:lnTo>
                    <a:cubicBezTo>
                      <a:pt x="6659" y="615013"/>
                      <a:pt x="0" y="608355"/>
                      <a:pt x="0" y="600141"/>
                    </a:cubicBezTo>
                    <a:lnTo>
                      <a:pt x="0" y="14872"/>
                    </a:lnTo>
                    <a:cubicBezTo>
                      <a:pt x="0" y="6659"/>
                      <a:pt x="6659" y="0"/>
                      <a:pt x="14872" y="0"/>
                    </a:cubicBezTo>
                    <a:close/>
                  </a:path>
                </a:pathLst>
              </a:custGeom>
              <a:solidFill>
                <a:srgbClr val="F1F8F3"/>
              </a:solidFill>
              <a:ln cap="rnd">
                <a:noFill/>
                <a:prstDash val="solid"/>
                <a:round/>
              </a:ln>
            </p:spPr>
          </p:sp>
          <p:sp>
            <p:nvSpPr>
              <p:cNvPr id="36" name="TextBox 36"/>
              <p:cNvSpPr txBox="1"/>
              <p:nvPr/>
            </p:nvSpPr>
            <p:spPr>
              <a:xfrm>
                <a:off x="0" y="-66675"/>
                <a:ext cx="3153359" cy="681688"/>
              </a:xfrm>
              <a:prstGeom prst="rect">
                <a:avLst/>
              </a:prstGeom>
            </p:spPr>
            <p:txBody>
              <a:bodyPr lIns="50800" tIns="50800" rIns="50800" bIns="50800" rtlCol="0" anchor="ctr"/>
              <a:lstStyle/>
              <a:p>
                <a:pPr algn="ctr">
                  <a:lnSpc>
                    <a:spcPts val="2591"/>
                  </a:lnSpc>
                </a:pPr>
                <a:endParaRPr/>
              </a:p>
            </p:txBody>
          </p:sp>
        </p:grpSp>
        <p:sp>
          <p:nvSpPr>
            <p:cNvPr id="37" name="TextBox 37"/>
            <p:cNvSpPr txBox="1"/>
            <p:nvPr/>
          </p:nvSpPr>
          <p:spPr>
            <a:xfrm>
              <a:off x="359451" y="179594"/>
              <a:ext cx="15604429" cy="2620644"/>
            </a:xfrm>
            <a:prstGeom prst="rect">
              <a:avLst/>
            </a:prstGeom>
          </p:spPr>
          <p:txBody>
            <a:bodyPr lIns="0" tIns="0" rIns="0" bIns="0" rtlCol="0" anchor="t">
              <a:spAutoFit/>
            </a:bodyPr>
            <a:lstStyle/>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Tambahkan modalitas lain → metadata, HTML, interaksi pengguna.</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Uji dalam sistem nyata → cek stabilitas dan performa aktual.</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Eksplorasi metode fusi lain → Early / Intermediate Fusion</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Coba arsitektur baru → ViT (gambar), mBERT (teks).</a:t>
              </a:r>
            </a:p>
            <a:p>
              <a:pPr marL="431802" lvl="1" indent="-215901" algn="l">
                <a:lnSpc>
                  <a:spcPts val="3180"/>
                </a:lnSpc>
                <a:spcBef>
                  <a:spcPct val="0"/>
                </a:spcBef>
                <a:buFont typeface="Arial"/>
                <a:buChar char="•"/>
              </a:pPr>
              <a:r>
                <a:rPr lang="en-US" sz="2000" spc="-90">
                  <a:solidFill>
                    <a:srgbClr val="0F0962"/>
                  </a:solidFill>
                  <a:latin typeface="Public Sans"/>
                  <a:ea typeface="Public Sans"/>
                  <a:cs typeface="Public Sans"/>
                  <a:sym typeface="Public Sans"/>
                </a:rPr>
                <a:t>Optimasi engine OCR: fokus pada tampilan web.</a:t>
              </a:r>
            </a:p>
          </p:txBody>
        </p:sp>
      </p:grpSp>
      <p:sp>
        <p:nvSpPr>
          <p:cNvPr id="38" name="TextBox 38"/>
          <p:cNvSpPr txBox="1"/>
          <p:nvPr/>
        </p:nvSpPr>
        <p:spPr>
          <a:xfrm>
            <a:off x="8289049" y="6718427"/>
            <a:ext cx="1681014" cy="533400"/>
          </a:xfrm>
          <a:prstGeom prst="rect">
            <a:avLst/>
          </a:prstGeom>
        </p:spPr>
        <p:txBody>
          <a:bodyPr lIns="0" tIns="0" rIns="0" bIns="0" rtlCol="0" anchor="t">
            <a:spAutoFit/>
          </a:bodyPr>
          <a:lstStyle/>
          <a:p>
            <a:pPr algn="ctr">
              <a:lnSpc>
                <a:spcPts val="4200"/>
              </a:lnSpc>
            </a:pPr>
            <a:r>
              <a:rPr lang="en-US" sz="3000" b="1">
                <a:solidFill>
                  <a:srgbClr val="000000"/>
                </a:solidFill>
                <a:latin typeface="Public Sans Bold"/>
                <a:ea typeface="Public Sans Bold"/>
                <a:cs typeface="Public Sans Bold"/>
                <a:sym typeface="Public Sans Bold"/>
              </a:rPr>
              <a:t>💡 Saran</a:t>
            </a: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a:off x="396686" y="3417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flipH="1">
            <a:off x="377752" y="227864"/>
            <a:ext cx="2176845" cy="2176845"/>
          </a:xfrm>
          <a:custGeom>
            <a:avLst/>
            <a:gdLst/>
            <a:ahLst/>
            <a:cxnLst/>
            <a:rect l="l" t="t" r="r" b="b"/>
            <a:pathLst>
              <a:path w="2176845" h="2176845">
                <a:moveTo>
                  <a:pt x="2176845" y="0"/>
                </a:moveTo>
                <a:lnTo>
                  <a:pt x="0" y="0"/>
                </a:lnTo>
                <a:lnTo>
                  <a:pt x="0" y="2176845"/>
                </a:lnTo>
                <a:lnTo>
                  <a:pt x="2176845" y="2176845"/>
                </a:lnTo>
                <a:lnTo>
                  <a:pt x="2176845"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AutoShape 13"/>
          <p:cNvSpPr/>
          <p:nvPr/>
        </p:nvSpPr>
        <p:spPr>
          <a:xfrm flipH="1">
            <a:off x="1028700" y="2385659"/>
            <a:ext cx="16230600" cy="0"/>
          </a:xfrm>
          <a:prstGeom prst="line">
            <a:avLst/>
          </a:prstGeom>
          <a:ln w="19050" cap="flat">
            <a:solidFill>
              <a:srgbClr val="E7E9E8"/>
            </a:solidFill>
            <a:prstDash val="solid"/>
            <a:headEnd type="none" w="sm" len="sm"/>
            <a:tailEnd type="none" w="sm" len="sm"/>
          </a:ln>
        </p:spPr>
      </p:sp>
      <p:sp>
        <p:nvSpPr>
          <p:cNvPr id="14" name="Freeform 14"/>
          <p:cNvSpPr/>
          <p:nvPr/>
        </p:nvSpPr>
        <p:spPr>
          <a:xfrm rot="1315037">
            <a:off x="12130463" y="1321121"/>
            <a:ext cx="1080131" cy="737190"/>
          </a:xfrm>
          <a:custGeom>
            <a:avLst/>
            <a:gdLst/>
            <a:ahLst/>
            <a:cxnLst/>
            <a:rect l="l" t="t" r="r" b="b"/>
            <a:pathLst>
              <a:path w="1080131" h="737190">
                <a:moveTo>
                  <a:pt x="0" y="0"/>
                </a:moveTo>
                <a:lnTo>
                  <a:pt x="1080131" y="0"/>
                </a:lnTo>
                <a:lnTo>
                  <a:pt x="1080131" y="737190"/>
                </a:lnTo>
                <a:lnTo>
                  <a:pt x="0" y="7371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rot="-5400000">
            <a:off x="9525637" y="-542077"/>
            <a:ext cx="790665" cy="1539881"/>
          </a:xfrm>
          <a:custGeom>
            <a:avLst/>
            <a:gdLst/>
            <a:ahLst/>
            <a:cxnLst/>
            <a:rect l="l" t="t" r="r" b="b"/>
            <a:pathLst>
              <a:path w="790665" h="1539881">
                <a:moveTo>
                  <a:pt x="0" y="0"/>
                </a:moveTo>
                <a:lnTo>
                  <a:pt x="790665" y="0"/>
                </a:lnTo>
                <a:lnTo>
                  <a:pt x="790665" y="1539881"/>
                </a:lnTo>
                <a:lnTo>
                  <a:pt x="0" y="1539881"/>
                </a:lnTo>
                <a:lnTo>
                  <a:pt x="0" y="0"/>
                </a:lnTo>
                <a:close/>
              </a:path>
            </a:pathLst>
          </a:custGeom>
          <a:blipFill>
            <a:blip r:embed="rId13">
              <a:extLst>
                <a:ext uri="{96DAC541-7B7A-43D3-8B79-37D633B846F1}">
                  <asvg:svgBlip xmlns:asvg="http://schemas.microsoft.com/office/drawing/2016/SVG/main" r:embed="rId14"/>
                </a:ext>
              </a:extLst>
            </a:blip>
            <a:stretch>
              <a:fillRect l="-95074" t="-116293" r="-162147" b="-76007"/>
            </a:stretch>
          </a:blipFill>
        </p:spPr>
      </p:sp>
      <p:sp>
        <p:nvSpPr>
          <p:cNvPr id="16" name="Freeform 16"/>
          <p:cNvSpPr/>
          <p:nvPr/>
        </p:nvSpPr>
        <p:spPr>
          <a:xfrm>
            <a:off x="11703662" y="8593718"/>
            <a:ext cx="1500018" cy="633758"/>
          </a:xfrm>
          <a:custGeom>
            <a:avLst/>
            <a:gdLst/>
            <a:ahLst/>
            <a:cxnLst/>
            <a:rect l="l" t="t" r="r" b="b"/>
            <a:pathLst>
              <a:path w="1500018" h="633758">
                <a:moveTo>
                  <a:pt x="0" y="0"/>
                </a:moveTo>
                <a:lnTo>
                  <a:pt x="1500018" y="0"/>
                </a:lnTo>
                <a:lnTo>
                  <a:pt x="1500018" y="633758"/>
                </a:lnTo>
                <a:lnTo>
                  <a:pt x="0" y="63375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4609039" y="8663219"/>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rot="-2900100" flipV="1">
            <a:off x="6214243" y="8321691"/>
            <a:ext cx="794076" cy="1003572"/>
          </a:xfrm>
          <a:custGeom>
            <a:avLst/>
            <a:gdLst/>
            <a:ahLst/>
            <a:cxnLst/>
            <a:rect l="l" t="t" r="r" b="b"/>
            <a:pathLst>
              <a:path w="794076" h="1003572">
                <a:moveTo>
                  <a:pt x="0" y="1003572"/>
                </a:moveTo>
                <a:lnTo>
                  <a:pt x="794076" y="1003572"/>
                </a:lnTo>
                <a:lnTo>
                  <a:pt x="794076" y="0"/>
                </a:lnTo>
                <a:lnTo>
                  <a:pt x="0" y="0"/>
                </a:lnTo>
                <a:lnTo>
                  <a:pt x="0" y="1003572"/>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Freeform 19"/>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1">
              <a:alphaModFix amt="9999"/>
              <a:extLst>
                <a:ext uri="{96DAC541-7B7A-43D3-8B79-37D633B846F1}">
                  <asvg:svgBlip xmlns:asvg="http://schemas.microsoft.com/office/drawing/2016/SVG/main" r:embed="rId22"/>
                </a:ext>
              </a:extLst>
            </a:blip>
            <a:stretch>
              <a:fillRect/>
            </a:stretch>
          </a:blipFill>
        </p:spPr>
      </p:sp>
      <p:sp>
        <p:nvSpPr>
          <p:cNvPr id="20" name="TextBox 20"/>
          <p:cNvSpPr txBox="1"/>
          <p:nvPr/>
        </p:nvSpPr>
        <p:spPr>
          <a:xfrm>
            <a:off x="1042758" y="1085850"/>
            <a:ext cx="11627770" cy="1013331"/>
          </a:xfrm>
          <a:prstGeom prst="rect">
            <a:avLst/>
          </a:prstGeom>
        </p:spPr>
        <p:txBody>
          <a:bodyPr lIns="0" tIns="0" rIns="0" bIns="0" rtlCol="0" anchor="t">
            <a:spAutoFit/>
          </a:bodyPr>
          <a:lstStyle/>
          <a:p>
            <a:pPr algn="l">
              <a:lnSpc>
                <a:spcPts val="7719"/>
              </a:lnSpc>
            </a:pPr>
            <a:r>
              <a:rPr lang="en-US" sz="7081" b="1" spc="-318">
                <a:solidFill>
                  <a:srgbClr val="0F0962"/>
                </a:solidFill>
                <a:latin typeface="Public Sans Bold"/>
                <a:ea typeface="Public Sans Bold"/>
                <a:cs typeface="Public Sans Bold"/>
                <a:sym typeface="Public Sans Bold"/>
              </a:rPr>
              <a:t>Referensi</a:t>
            </a:r>
          </a:p>
        </p:txBody>
      </p:sp>
      <p:sp>
        <p:nvSpPr>
          <p:cNvPr id="21" name="Freeform 21"/>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3"/>
            <a:stretch>
              <a:fillRect/>
            </a:stretch>
          </a:blipFill>
        </p:spPr>
      </p:sp>
      <p:grpSp>
        <p:nvGrpSpPr>
          <p:cNvPr id="22" name="Group 22"/>
          <p:cNvGrpSpPr/>
          <p:nvPr/>
        </p:nvGrpSpPr>
        <p:grpSpPr>
          <a:xfrm>
            <a:off x="1042758" y="2633309"/>
            <a:ext cx="16062740" cy="5867864"/>
            <a:chOff x="0" y="0"/>
            <a:chExt cx="4230516" cy="1545446"/>
          </a:xfrm>
        </p:grpSpPr>
        <p:sp>
          <p:nvSpPr>
            <p:cNvPr id="23" name="Freeform 23"/>
            <p:cNvSpPr/>
            <p:nvPr/>
          </p:nvSpPr>
          <p:spPr>
            <a:xfrm>
              <a:off x="0" y="0"/>
              <a:ext cx="4230516" cy="1545446"/>
            </a:xfrm>
            <a:custGeom>
              <a:avLst/>
              <a:gdLst/>
              <a:ahLst/>
              <a:cxnLst/>
              <a:rect l="l" t="t" r="r" b="b"/>
              <a:pathLst>
                <a:path w="4230516" h="1545446">
                  <a:moveTo>
                    <a:pt x="11086" y="0"/>
                  </a:moveTo>
                  <a:lnTo>
                    <a:pt x="4219430" y="0"/>
                  </a:lnTo>
                  <a:cubicBezTo>
                    <a:pt x="4225553" y="0"/>
                    <a:pt x="4230516" y="4963"/>
                    <a:pt x="4230516" y="11086"/>
                  </a:cubicBezTo>
                  <a:lnTo>
                    <a:pt x="4230516" y="1534360"/>
                  </a:lnTo>
                  <a:cubicBezTo>
                    <a:pt x="4230516" y="1537300"/>
                    <a:pt x="4229348" y="1540120"/>
                    <a:pt x="4227269" y="1542199"/>
                  </a:cubicBezTo>
                  <a:cubicBezTo>
                    <a:pt x="4225190" y="1544278"/>
                    <a:pt x="4222370" y="1545446"/>
                    <a:pt x="4219430" y="1545446"/>
                  </a:cubicBezTo>
                  <a:lnTo>
                    <a:pt x="11086" y="1545446"/>
                  </a:lnTo>
                  <a:cubicBezTo>
                    <a:pt x="4963" y="1545446"/>
                    <a:pt x="0" y="1540483"/>
                    <a:pt x="0" y="1534360"/>
                  </a:cubicBezTo>
                  <a:lnTo>
                    <a:pt x="0" y="11086"/>
                  </a:lnTo>
                  <a:cubicBezTo>
                    <a:pt x="0" y="4963"/>
                    <a:pt x="4963" y="0"/>
                    <a:pt x="11086" y="0"/>
                  </a:cubicBezTo>
                  <a:close/>
                </a:path>
              </a:pathLst>
            </a:custGeom>
            <a:solidFill>
              <a:srgbClr val="F1F8F3"/>
            </a:solidFill>
            <a:ln cap="rnd">
              <a:noFill/>
              <a:prstDash val="solid"/>
              <a:round/>
            </a:ln>
          </p:spPr>
        </p:sp>
        <p:sp>
          <p:nvSpPr>
            <p:cNvPr id="24" name="TextBox 24"/>
            <p:cNvSpPr txBox="1"/>
            <p:nvPr/>
          </p:nvSpPr>
          <p:spPr>
            <a:xfrm>
              <a:off x="0" y="-66675"/>
              <a:ext cx="4230516" cy="1612121"/>
            </a:xfrm>
            <a:prstGeom prst="rect">
              <a:avLst/>
            </a:prstGeom>
          </p:spPr>
          <p:txBody>
            <a:bodyPr lIns="50800" tIns="50800" rIns="50800" bIns="50800" rtlCol="0" anchor="ctr"/>
            <a:lstStyle/>
            <a:p>
              <a:pPr algn="ctr">
                <a:lnSpc>
                  <a:spcPts val="2591"/>
                </a:lnSpc>
              </a:pPr>
              <a:endParaRPr/>
            </a:p>
          </p:txBody>
        </p:sp>
      </p:grpSp>
      <p:sp>
        <p:nvSpPr>
          <p:cNvPr id="25" name="TextBox 25"/>
          <p:cNvSpPr txBox="1"/>
          <p:nvPr/>
        </p:nvSpPr>
        <p:spPr>
          <a:xfrm>
            <a:off x="1330955" y="3045333"/>
            <a:ext cx="15486347" cy="4367784"/>
          </a:xfrm>
          <a:prstGeom prst="rect">
            <a:avLst/>
          </a:prstGeom>
        </p:spPr>
        <p:txBody>
          <a:bodyPr lIns="0" tIns="0" rIns="0" bIns="0" rtlCol="0" anchor="t">
            <a:spAutoFit/>
          </a:bodyPr>
          <a:lstStyle/>
          <a:p>
            <a:pPr marL="474981" lvl="1" indent="-237491" algn="l">
              <a:lnSpc>
                <a:spcPts val="3498"/>
              </a:lnSpc>
              <a:buFont typeface="Arial"/>
              <a:buChar char="•"/>
            </a:pPr>
            <a:r>
              <a:rPr lang="en-US" sz="2200" spc="-99">
                <a:solidFill>
                  <a:srgbClr val="000000"/>
                </a:solidFill>
                <a:latin typeface="Public Sans"/>
                <a:ea typeface="Public Sans"/>
                <a:cs typeface="Public Sans"/>
                <a:sym typeface="Public Sans"/>
              </a:rPr>
              <a:t>PPATK. (2024, July 26). GAWAT! Jumlah Fantastis Usia Anak Main Judi Online. Retrieved October 4, 2024, from https://www.ppatk.go.id/news/read/1373/gawat-jumlah-fantastis-usia-anak-main-judi-online.html</a:t>
            </a:r>
          </a:p>
          <a:p>
            <a:pPr marL="474981" lvl="1" indent="-237491" algn="l">
              <a:lnSpc>
                <a:spcPts val="3498"/>
              </a:lnSpc>
              <a:buFont typeface="Arial"/>
              <a:buChar char="•"/>
            </a:pPr>
            <a:r>
              <a:rPr lang="en-US" sz="2200" spc="-99">
                <a:solidFill>
                  <a:srgbClr val="000000"/>
                </a:solidFill>
                <a:latin typeface="Public Sans"/>
                <a:ea typeface="Public Sans"/>
                <a:cs typeface="Public Sans"/>
                <a:sym typeface="Public Sans"/>
              </a:rPr>
              <a:t>Siaran Pers No. 340/HM/KOMINFO/08/2022 Tentang Penanganan Judi Online oleh Kementerian Komunikasi dan Informatika.</a:t>
            </a:r>
          </a:p>
          <a:p>
            <a:pPr marL="474981" lvl="1" indent="-237491" algn="l">
              <a:lnSpc>
                <a:spcPts val="3498"/>
              </a:lnSpc>
              <a:buFont typeface="Arial"/>
              <a:buChar char="•"/>
            </a:pPr>
            <a:r>
              <a:rPr lang="en-US" sz="2200" spc="-99">
                <a:solidFill>
                  <a:srgbClr val="000000"/>
                </a:solidFill>
                <a:latin typeface="Public Sans"/>
                <a:ea typeface="Public Sans"/>
                <a:cs typeface="Public Sans"/>
                <a:sym typeface="Public Sans"/>
              </a:rPr>
              <a:t>Wang, C., Zhang, M., Shi, F., Xue, P., &amp; Li, Y. (2022). A Hybrid Multimodal Data Fusion-Based Method for Identifying Gambling Websites. Electronics.</a:t>
            </a:r>
          </a:p>
          <a:p>
            <a:pPr marL="474981" lvl="1" indent="-237491" algn="l">
              <a:lnSpc>
                <a:spcPts val="3498"/>
              </a:lnSpc>
              <a:buFont typeface="Arial"/>
              <a:buChar char="•"/>
            </a:pPr>
            <a:r>
              <a:rPr lang="en-US" sz="2200" spc="-99">
                <a:solidFill>
                  <a:srgbClr val="000000"/>
                </a:solidFill>
                <a:latin typeface="Public Sans"/>
                <a:ea typeface="Public Sans"/>
                <a:cs typeface="Public Sans"/>
                <a:sym typeface="Public Sans"/>
              </a:rPr>
              <a:t>Ha, M., Shichkina, Y., Nguyen, N., &amp; Phan, T. S. (2023, June). Classification of malicious websites using machine learning based on url characteristics. In International Conference on Computational Science and Its Applications (pp. 317-327). Cham: Springer Nature Switzerland.</a:t>
            </a:r>
          </a:p>
          <a:p>
            <a:pPr marL="474981" lvl="1" indent="-237491" algn="l">
              <a:lnSpc>
                <a:spcPts val="3498"/>
              </a:lnSpc>
              <a:buFont typeface="Arial"/>
              <a:buChar char="•"/>
            </a:pPr>
            <a:r>
              <a:rPr lang="en-US" sz="2200" u="none" strike="noStrike" spc="-99">
                <a:solidFill>
                  <a:srgbClr val="000000"/>
                </a:solidFill>
                <a:latin typeface="Public Sans"/>
                <a:ea typeface="Public Sans"/>
                <a:cs typeface="Public Sans"/>
                <a:sym typeface="Public Sans"/>
              </a:rPr>
              <a:t>Wibowo, A., &amp; Syahputra, H. (2022). Sistem Deteksi Konten Negatif pada Teks Website Menggunakan Metode Random Forest. Journal of Informatics and Data Science, 1(2), 2–6. https://doi.org/10.24114/j-ids.v1i2.42737</a:t>
            </a:r>
          </a:p>
        </p:txBody>
      </p:sp>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72785" y="7239322"/>
            <a:ext cx="6891205" cy="1278975"/>
            <a:chOff x="0" y="0"/>
            <a:chExt cx="1814968" cy="336849"/>
          </a:xfrm>
        </p:grpSpPr>
        <p:sp>
          <p:nvSpPr>
            <p:cNvPr id="3" name="Freeform 3"/>
            <p:cNvSpPr/>
            <p:nvPr/>
          </p:nvSpPr>
          <p:spPr>
            <a:xfrm>
              <a:off x="0" y="0"/>
              <a:ext cx="1814968" cy="336849"/>
            </a:xfrm>
            <a:custGeom>
              <a:avLst/>
              <a:gdLst/>
              <a:ahLst/>
              <a:cxnLst/>
              <a:rect l="l" t="t" r="r" b="b"/>
              <a:pathLst>
                <a:path w="1814968" h="336849">
                  <a:moveTo>
                    <a:pt x="25839" y="0"/>
                  </a:moveTo>
                  <a:lnTo>
                    <a:pt x="1789128" y="0"/>
                  </a:lnTo>
                  <a:cubicBezTo>
                    <a:pt x="1795981" y="0"/>
                    <a:pt x="1802554" y="2722"/>
                    <a:pt x="1807399" y="7568"/>
                  </a:cubicBezTo>
                  <a:cubicBezTo>
                    <a:pt x="1812245" y="12414"/>
                    <a:pt x="1814968" y="18986"/>
                    <a:pt x="1814968" y="25839"/>
                  </a:cubicBezTo>
                  <a:lnTo>
                    <a:pt x="1814968" y="311010"/>
                  </a:lnTo>
                  <a:cubicBezTo>
                    <a:pt x="1814968" y="317863"/>
                    <a:pt x="1812245" y="324435"/>
                    <a:pt x="1807399" y="329281"/>
                  </a:cubicBezTo>
                  <a:cubicBezTo>
                    <a:pt x="1802554" y="334127"/>
                    <a:pt x="1795981" y="336849"/>
                    <a:pt x="1789128" y="336849"/>
                  </a:cubicBezTo>
                  <a:lnTo>
                    <a:pt x="25839" y="336849"/>
                  </a:lnTo>
                  <a:cubicBezTo>
                    <a:pt x="18986" y="336849"/>
                    <a:pt x="12414" y="334127"/>
                    <a:pt x="7568" y="329281"/>
                  </a:cubicBezTo>
                  <a:cubicBezTo>
                    <a:pt x="2722" y="324435"/>
                    <a:pt x="0" y="317863"/>
                    <a:pt x="0" y="311010"/>
                  </a:cubicBezTo>
                  <a:lnTo>
                    <a:pt x="0" y="25839"/>
                  </a:lnTo>
                  <a:cubicBezTo>
                    <a:pt x="0" y="18986"/>
                    <a:pt x="2722" y="12414"/>
                    <a:pt x="7568" y="7568"/>
                  </a:cubicBezTo>
                  <a:cubicBezTo>
                    <a:pt x="12414" y="2722"/>
                    <a:pt x="18986" y="0"/>
                    <a:pt x="25839" y="0"/>
                  </a:cubicBezTo>
                  <a:close/>
                </a:path>
              </a:pathLst>
            </a:custGeom>
            <a:solidFill>
              <a:srgbClr val="F1F8F3"/>
            </a:solidFill>
            <a:ln cap="rnd">
              <a:noFill/>
              <a:prstDash val="solid"/>
              <a:round/>
            </a:ln>
          </p:spPr>
        </p:sp>
        <p:sp>
          <p:nvSpPr>
            <p:cNvPr id="4" name="TextBox 4"/>
            <p:cNvSpPr txBox="1"/>
            <p:nvPr/>
          </p:nvSpPr>
          <p:spPr>
            <a:xfrm>
              <a:off x="0" y="-66675"/>
              <a:ext cx="1814968" cy="403524"/>
            </a:xfrm>
            <a:prstGeom prst="rect">
              <a:avLst/>
            </a:prstGeom>
          </p:spPr>
          <p:txBody>
            <a:bodyPr lIns="50800" tIns="50800" rIns="50800" bIns="50800" rtlCol="0" anchor="ctr"/>
            <a:lstStyle/>
            <a:p>
              <a:pPr algn="ctr">
                <a:lnSpc>
                  <a:spcPts val="2591"/>
                </a:lnSpc>
              </a:pPr>
              <a:endParaRPr/>
            </a:p>
          </p:txBody>
        </p:sp>
      </p:grpSp>
      <p:sp>
        <p:nvSpPr>
          <p:cNvPr id="5" name="Freeform 5"/>
          <p:cNvSpPr/>
          <p:nvPr/>
        </p:nvSpPr>
        <p:spPr>
          <a:xfrm rot="-5400000">
            <a:off x="11139749" y="2477173"/>
            <a:ext cx="3477520" cy="7025293"/>
          </a:xfrm>
          <a:custGeom>
            <a:avLst/>
            <a:gdLst/>
            <a:ahLst/>
            <a:cxnLst/>
            <a:rect l="l" t="t" r="r" b="b"/>
            <a:pathLst>
              <a:path w="3477520" h="7025293">
                <a:moveTo>
                  <a:pt x="0" y="0"/>
                </a:moveTo>
                <a:lnTo>
                  <a:pt x="3477520" y="0"/>
                </a:lnTo>
                <a:lnTo>
                  <a:pt x="3477520" y="7025293"/>
                </a:lnTo>
                <a:lnTo>
                  <a:pt x="0" y="7025293"/>
                </a:lnTo>
                <a:lnTo>
                  <a:pt x="0" y="0"/>
                </a:lnTo>
                <a:close/>
              </a:path>
            </a:pathLst>
          </a:custGeom>
          <a:blipFill>
            <a:blip r:embed="rId3">
              <a:alphaModFix amt="14000"/>
            </a:blip>
            <a:stretch>
              <a:fillRect/>
            </a:stretch>
          </a:blipFill>
        </p:spPr>
      </p:sp>
      <p:grpSp>
        <p:nvGrpSpPr>
          <p:cNvPr id="6" name="Group 6"/>
          <p:cNvGrpSpPr/>
          <p:nvPr/>
        </p:nvGrpSpPr>
        <p:grpSpPr>
          <a:xfrm>
            <a:off x="16391156" y="8643242"/>
            <a:ext cx="868144" cy="615058"/>
            <a:chOff x="0" y="0"/>
            <a:chExt cx="1157526" cy="820077"/>
          </a:xfrm>
        </p:grpSpPr>
        <p:grpSp>
          <p:nvGrpSpPr>
            <p:cNvPr id="7" name="Group 7"/>
            <p:cNvGrpSpPr/>
            <p:nvPr/>
          </p:nvGrpSpPr>
          <p:grpSpPr>
            <a:xfrm>
              <a:off x="0" y="0"/>
              <a:ext cx="1157526" cy="820077"/>
              <a:chOff x="0" y="0"/>
              <a:chExt cx="228647" cy="161991"/>
            </a:xfrm>
          </p:grpSpPr>
          <p:sp>
            <p:nvSpPr>
              <p:cNvPr id="8" name="Freeform 8"/>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9" name="TextBox 9"/>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4">
                <a:extLst>
                  <a:ext uri="{96DAC541-7B7A-43D3-8B79-37D633B846F1}">
                    <asvg:svgBlip xmlns:asvg="http://schemas.microsoft.com/office/drawing/2016/SVG/main" r:embed="rId5"/>
                  </a:ext>
                </a:extLst>
              </a:blip>
              <a:stretch>
                <a:fillRect l="-137468" t="-40050" r="-39011" b="-138659"/>
              </a:stretch>
            </a:blipFill>
          </p:spPr>
        </p:sp>
      </p:grpSp>
      <p:grpSp>
        <p:nvGrpSpPr>
          <p:cNvPr id="11" name="Group 11"/>
          <p:cNvGrpSpPr/>
          <p:nvPr/>
        </p:nvGrpSpPr>
        <p:grpSpPr>
          <a:xfrm>
            <a:off x="1028700" y="8643242"/>
            <a:ext cx="620361" cy="615058"/>
            <a:chOff x="0" y="0"/>
            <a:chExt cx="163387" cy="161991"/>
          </a:xfrm>
        </p:grpSpPr>
        <p:sp>
          <p:nvSpPr>
            <p:cNvPr id="12" name="Freeform 12"/>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13" name="TextBox 13"/>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4" name="Freeform 14"/>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6">
              <a:extLst>
                <a:ext uri="{96DAC541-7B7A-43D3-8B79-37D633B846F1}">
                  <asvg:svgBlip xmlns:asvg="http://schemas.microsoft.com/office/drawing/2016/SVG/main" r:embed="rId7"/>
                </a:ext>
              </a:extLst>
            </a:blip>
            <a:stretch>
              <a:fillRect l="-137468" t="-40050" r="-39011" b="-138659"/>
            </a:stretch>
          </a:blipFill>
        </p:spPr>
      </p:sp>
      <p:sp>
        <p:nvSpPr>
          <p:cNvPr id="15" name="Freeform 15"/>
          <p:cNvSpPr/>
          <p:nvPr/>
        </p:nvSpPr>
        <p:spPr>
          <a:xfrm>
            <a:off x="396686" y="3417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631308">
            <a:off x="6184047" y="1697767"/>
            <a:ext cx="1359137" cy="966686"/>
          </a:xfrm>
          <a:custGeom>
            <a:avLst/>
            <a:gdLst/>
            <a:ahLst/>
            <a:cxnLst/>
            <a:rect l="l" t="t" r="r" b="b"/>
            <a:pathLst>
              <a:path w="1359137" h="966686">
                <a:moveTo>
                  <a:pt x="0" y="0"/>
                </a:moveTo>
                <a:lnTo>
                  <a:pt x="1359137" y="0"/>
                </a:lnTo>
                <a:lnTo>
                  <a:pt x="1359137" y="966686"/>
                </a:lnTo>
                <a:lnTo>
                  <a:pt x="0" y="9666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938366" y="2578655"/>
            <a:ext cx="6591321" cy="1002665"/>
          </a:xfrm>
          <a:prstGeom prst="rect">
            <a:avLst/>
          </a:prstGeom>
        </p:spPr>
        <p:txBody>
          <a:bodyPr lIns="0" tIns="0" rIns="0" bIns="0" rtlCol="0" anchor="t">
            <a:spAutoFit/>
          </a:bodyPr>
          <a:lstStyle/>
          <a:p>
            <a:pPr algn="l">
              <a:lnSpc>
                <a:spcPts val="7629"/>
              </a:lnSpc>
            </a:pPr>
            <a:r>
              <a:rPr lang="en-US" sz="6999" b="1" spc="-314">
                <a:solidFill>
                  <a:srgbClr val="0F0962"/>
                </a:solidFill>
                <a:latin typeface="Public Sans Bold"/>
                <a:ea typeface="Public Sans Bold"/>
                <a:cs typeface="Public Sans Bold"/>
                <a:sym typeface="Public Sans Bold"/>
              </a:rPr>
              <a:t>Latar Belakang</a:t>
            </a:r>
          </a:p>
        </p:txBody>
      </p:sp>
      <p:sp>
        <p:nvSpPr>
          <p:cNvPr id="18" name="TextBox 18"/>
          <p:cNvSpPr txBox="1"/>
          <p:nvPr/>
        </p:nvSpPr>
        <p:spPr>
          <a:xfrm>
            <a:off x="9336799" y="7395951"/>
            <a:ext cx="6644085" cy="786765"/>
          </a:xfrm>
          <a:prstGeom prst="rect">
            <a:avLst/>
          </a:prstGeom>
        </p:spPr>
        <p:txBody>
          <a:bodyPr lIns="0" tIns="0" rIns="0" bIns="0" rtlCol="0" anchor="t">
            <a:spAutoFit/>
          </a:bodyPr>
          <a:lstStyle/>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Diperlukan metode yang</a:t>
            </a:r>
            <a:r>
              <a:rPr lang="en-US" sz="2000" b="1" spc="-90">
                <a:solidFill>
                  <a:srgbClr val="0F0962"/>
                </a:solidFill>
                <a:latin typeface="Public Sans Bold"/>
                <a:ea typeface="Public Sans Bold"/>
                <a:cs typeface="Public Sans Bold"/>
                <a:sym typeface="Public Sans Bold"/>
              </a:rPr>
              <a:t> otomatis, efisien, </a:t>
            </a:r>
            <a:r>
              <a:rPr lang="en-US" sz="2000" spc="-90">
                <a:solidFill>
                  <a:srgbClr val="0F0962"/>
                </a:solidFill>
                <a:latin typeface="Public Sans"/>
                <a:ea typeface="Public Sans"/>
                <a:cs typeface="Public Sans"/>
                <a:sym typeface="Public Sans"/>
              </a:rPr>
              <a:t>dan </a:t>
            </a:r>
            <a:r>
              <a:rPr lang="en-US" sz="2000" b="1" spc="-90">
                <a:solidFill>
                  <a:srgbClr val="0F0962"/>
                </a:solidFill>
                <a:latin typeface="Public Sans Bold"/>
                <a:ea typeface="Public Sans Bold"/>
                <a:cs typeface="Public Sans Bold"/>
                <a:sym typeface="Public Sans Bold"/>
              </a:rPr>
              <a:t>akurat </a:t>
            </a:r>
            <a:r>
              <a:rPr lang="en-US" sz="2000" spc="-90">
                <a:solidFill>
                  <a:srgbClr val="0F0962"/>
                </a:solidFill>
                <a:latin typeface="Public Sans"/>
                <a:ea typeface="Public Sans"/>
                <a:cs typeface="Public Sans"/>
                <a:sym typeface="Public Sans"/>
              </a:rPr>
              <a:t>untuk </a:t>
            </a:r>
            <a:r>
              <a:rPr lang="en-US" sz="2000" b="1" spc="-90">
                <a:solidFill>
                  <a:srgbClr val="0F0962"/>
                </a:solidFill>
                <a:latin typeface="Public Sans Bold"/>
                <a:ea typeface="Public Sans Bold"/>
                <a:cs typeface="Public Sans Bold"/>
                <a:sym typeface="Public Sans Bold"/>
              </a:rPr>
              <a:t>mendeteksi situs web perjudian</a:t>
            </a:r>
            <a:r>
              <a:rPr lang="en-US" sz="2000" spc="-90">
                <a:solidFill>
                  <a:srgbClr val="0F0962"/>
                </a:solidFill>
                <a:latin typeface="Public Sans"/>
                <a:ea typeface="Public Sans"/>
                <a:cs typeface="Public Sans"/>
                <a:sym typeface="Public Sans"/>
              </a:rPr>
              <a:t>.</a:t>
            </a:r>
          </a:p>
        </p:txBody>
      </p:sp>
      <p:sp>
        <p:nvSpPr>
          <p:cNvPr id="19" name="Freeform 19"/>
          <p:cNvSpPr/>
          <p:nvPr/>
        </p:nvSpPr>
        <p:spPr>
          <a:xfrm rot="-1968640" flipV="1">
            <a:off x="8271430" y="7377042"/>
            <a:ext cx="697563" cy="881596"/>
          </a:xfrm>
          <a:custGeom>
            <a:avLst/>
            <a:gdLst/>
            <a:ahLst/>
            <a:cxnLst/>
            <a:rect l="l" t="t" r="r" b="b"/>
            <a:pathLst>
              <a:path w="697563" h="881596">
                <a:moveTo>
                  <a:pt x="0" y="881596"/>
                </a:moveTo>
                <a:lnTo>
                  <a:pt x="697562" y="881596"/>
                </a:lnTo>
                <a:lnTo>
                  <a:pt x="697562" y="0"/>
                </a:lnTo>
                <a:lnTo>
                  <a:pt x="0" y="0"/>
                </a:lnTo>
                <a:lnTo>
                  <a:pt x="0" y="881596"/>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20"/>
          <p:cNvSpPr/>
          <p:nvPr/>
        </p:nvSpPr>
        <p:spPr>
          <a:xfrm>
            <a:off x="7529686" y="3065930"/>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8239087" y="5504292"/>
            <a:ext cx="1360208" cy="574688"/>
          </a:xfrm>
          <a:custGeom>
            <a:avLst/>
            <a:gdLst/>
            <a:ahLst/>
            <a:cxnLst/>
            <a:rect l="l" t="t" r="r" b="b"/>
            <a:pathLst>
              <a:path w="1360208" h="574688">
                <a:moveTo>
                  <a:pt x="0" y="0"/>
                </a:moveTo>
                <a:lnTo>
                  <a:pt x="1360208" y="0"/>
                </a:lnTo>
                <a:lnTo>
                  <a:pt x="1360208" y="574688"/>
                </a:lnTo>
                <a:lnTo>
                  <a:pt x="0" y="57468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Freeform 22"/>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8">
              <a:alphaModFix amt="9999"/>
              <a:extLst>
                <a:ext uri="{96DAC541-7B7A-43D3-8B79-37D633B846F1}">
                  <asvg:svgBlip xmlns:asvg="http://schemas.microsoft.com/office/drawing/2016/SVG/main" r:embed="rId19"/>
                </a:ext>
              </a:extLst>
            </a:blip>
            <a:stretch>
              <a:fillRect/>
            </a:stretch>
          </a:blipFill>
        </p:spPr>
      </p:sp>
      <p:sp>
        <p:nvSpPr>
          <p:cNvPr id="23" name="Freeform 23"/>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0">
              <a:alphaModFix amt="9999"/>
              <a:extLst>
                <a:ext uri="{96DAC541-7B7A-43D3-8B79-37D633B846F1}">
                  <asvg:svgBlip xmlns:asvg="http://schemas.microsoft.com/office/drawing/2016/SVG/main" r:embed="rId21"/>
                </a:ext>
              </a:extLst>
            </a:blip>
            <a:stretch>
              <a:fillRect/>
            </a:stretch>
          </a:blipFill>
          <a:ln cap="sq">
            <a:noFill/>
            <a:prstDash val="solid"/>
            <a:miter/>
          </a:ln>
        </p:spPr>
      </p:sp>
      <p:sp>
        <p:nvSpPr>
          <p:cNvPr id="24" name="Freeform 24"/>
          <p:cNvSpPr/>
          <p:nvPr/>
        </p:nvSpPr>
        <p:spPr>
          <a:xfrm>
            <a:off x="9770745" y="1028700"/>
            <a:ext cx="6229189" cy="5796175"/>
          </a:xfrm>
          <a:custGeom>
            <a:avLst/>
            <a:gdLst/>
            <a:ahLst/>
            <a:cxnLst/>
            <a:rect l="l" t="t" r="r" b="b"/>
            <a:pathLst>
              <a:path w="6229189" h="5796175">
                <a:moveTo>
                  <a:pt x="0" y="0"/>
                </a:moveTo>
                <a:lnTo>
                  <a:pt x="6229189" y="0"/>
                </a:lnTo>
                <a:lnTo>
                  <a:pt x="6229189" y="5796175"/>
                </a:lnTo>
                <a:lnTo>
                  <a:pt x="0" y="5796175"/>
                </a:lnTo>
                <a:lnTo>
                  <a:pt x="0" y="0"/>
                </a:lnTo>
                <a:close/>
              </a:path>
            </a:pathLst>
          </a:custGeom>
          <a:blipFill>
            <a:blip r:embed="rId22"/>
            <a:stretch>
              <a:fillRect t="-33090"/>
            </a:stretch>
          </a:blipFill>
        </p:spPr>
      </p:sp>
      <p:sp>
        <p:nvSpPr>
          <p:cNvPr id="25" name="Freeform 25"/>
          <p:cNvSpPr/>
          <p:nvPr/>
        </p:nvSpPr>
        <p:spPr>
          <a:xfrm>
            <a:off x="1216948" y="993540"/>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3"/>
            <a:stretch>
              <a:fillRect/>
            </a:stretch>
          </a:blipFill>
        </p:spPr>
      </p:sp>
      <p:grpSp>
        <p:nvGrpSpPr>
          <p:cNvPr id="26" name="Group 26"/>
          <p:cNvGrpSpPr/>
          <p:nvPr/>
        </p:nvGrpSpPr>
        <p:grpSpPr>
          <a:xfrm>
            <a:off x="938366" y="3852233"/>
            <a:ext cx="7129271" cy="4666065"/>
            <a:chOff x="0" y="0"/>
            <a:chExt cx="1877668" cy="1228922"/>
          </a:xfrm>
        </p:grpSpPr>
        <p:sp>
          <p:nvSpPr>
            <p:cNvPr id="27" name="Freeform 27"/>
            <p:cNvSpPr/>
            <p:nvPr/>
          </p:nvSpPr>
          <p:spPr>
            <a:xfrm>
              <a:off x="0" y="0"/>
              <a:ext cx="1877668" cy="1228922"/>
            </a:xfrm>
            <a:custGeom>
              <a:avLst/>
              <a:gdLst/>
              <a:ahLst/>
              <a:cxnLst/>
              <a:rect l="l" t="t" r="r" b="b"/>
              <a:pathLst>
                <a:path w="1877668" h="1228922">
                  <a:moveTo>
                    <a:pt x="24976" y="0"/>
                  </a:moveTo>
                  <a:lnTo>
                    <a:pt x="1852692" y="0"/>
                  </a:lnTo>
                  <a:cubicBezTo>
                    <a:pt x="1859316" y="0"/>
                    <a:pt x="1865669" y="2631"/>
                    <a:pt x="1870353" y="7315"/>
                  </a:cubicBezTo>
                  <a:cubicBezTo>
                    <a:pt x="1875037" y="11999"/>
                    <a:pt x="1877668" y="18352"/>
                    <a:pt x="1877668" y="24976"/>
                  </a:cubicBezTo>
                  <a:lnTo>
                    <a:pt x="1877668" y="1203946"/>
                  </a:lnTo>
                  <a:cubicBezTo>
                    <a:pt x="1877668" y="1210570"/>
                    <a:pt x="1875037" y="1216923"/>
                    <a:pt x="1870353" y="1221607"/>
                  </a:cubicBezTo>
                  <a:cubicBezTo>
                    <a:pt x="1865669" y="1226291"/>
                    <a:pt x="1859316" y="1228922"/>
                    <a:pt x="1852692" y="1228922"/>
                  </a:cubicBezTo>
                  <a:lnTo>
                    <a:pt x="24976" y="1228922"/>
                  </a:lnTo>
                  <a:cubicBezTo>
                    <a:pt x="18352" y="1228922"/>
                    <a:pt x="11999" y="1226291"/>
                    <a:pt x="7315" y="1221607"/>
                  </a:cubicBezTo>
                  <a:cubicBezTo>
                    <a:pt x="2631" y="1216923"/>
                    <a:pt x="0" y="1210570"/>
                    <a:pt x="0" y="1203946"/>
                  </a:cubicBezTo>
                  <a:lnTo>
                    <a:pt x="0" y="24976"/>
                  </a:lnTo>
                  <a:cubicBezTo>
                    <a:pt x="0" y="18352"/>
                    <a:pt x="2631" y="11999"/>
                    <a:pt x="7315" y="7315"/>
                  </a:cubicBezTo>
                  <a:cubicBezTo>
                    <a:pt x="11999" y="2631"/>
                    <a:pt x="18352" y="0"/>
                    <a:pt x="24976" y="0"/>
                  </a:cubicBezTo>
                  <a:close/>
                </a:path>
              </a:pathLst>
            </a:custGeom>
            <a:solidFill>
              <a:srgbClr val="F1F8F3"/>
            </a:solidFill>
            <a:ln cap="rnd">
              <a:noFill/>
              <a:prstDash val="solid"/>
              <a:round/>
            </a:ln>
          </p:spPr>
        </p:sp>
        <p:sp>
          <p:nvSpPr>
            <p:cNvPr id="28" name="TextBox 28"/>
            <p:cNvSpPr txBox="1"/>
            <p:nvPr/>
          </p:nvSpPr>
          <p:spPr>
            <a:xfrm>
              <a:off x="0" y="-66675"/>
              <a:ext cx="1877668" cy="1295597"/>
            </a:xfrm>
            <a:prstGeom prst="rect">
              <a:avLst/>
            </a:prstGeom>
          </p:spPr>
          <p:txBody>
            <a:bodyPr lIns="50800" tIns="50800" rIns="50800" bIns="50800" rtlCol="0" anchor="ctr"/>
            <a:lstStyle/>
            <a:p>
              <a:pPr algn="ctr">
                <a:lnSpc>
                  <a:spcPts val="2591"/>
                </a:lnSpc>
              </a:pPr>
              <a:endParaRPr/>
            </a:p>
          </p:txBody>
        </p:sp>
      </p:grpSp>
      <p:sp>
        <p:nvSpPr>
          <p:cNvPr id="29" name="TextBox 29"/>
          <p:cNvSpPr txBox="1"/>
          <p:nvPr/>
        </p:nvSpPr>
        <p:spPr>
          <a:xfrm>
            <a:off x="1134276" y="3961518"/>
            <a:ext cx="6669515" cy="4387215"/>
          </a:xfrm>
          <a:prstGeom prst="rect">
            <a:avLst/>
          </a:prstGeom>
        </p:spPr>
        <p:txBody>
          <a:bodyPr lIns="0" tIns="0" rIns="0" bIns="0" rtlCol="0" anchor="t">
            <a:spAutoFit/>
          </a:bodyPr>
          <a:lstStyle/>
          <a:p>
            <a:pPr marL="431802" lvl="1" indent="-215901" algn="l">
              <a:lnSpc>
                <a:spcPts val="3180"/>
              </a:lnSpc>
              <a:buFont typeface="Arial"/>
              <a:buChar char="•"/>
            </a:pPr>
            <a:r>
              <a:rPr lang="en-US" sz="2000" b="1" spc="-90">
                <a:solidFill>
                  <a:srgbClr val="0F0962"/>
                </a:solidFill>
                <a:latin typeface="Public Sans Bold"/>
                <a:ea typeface="Public Sans Bold"/>
                <a:cs typeface="Public Sans Bold"/>
                <a:sym typeface="Public Sans Bold"/>
              </a:rPr>
              <a:t>Judi online</a:t>
            </a:r>
            <a:r>
              <a:rPr lang="en-US" sz="2000" spc="-90">
                <a:solidFill>
                  <a:srgbClr val="0F0962"/>
                </a:solidFill>
                <a:latin typeface="Public Sans"/>
                <a:ea typeface="Public Sans"/>
                <a:cs typeface="Public Sans"/>
                <a:sym typeface="Public Sans"/>
              </a:rPr>
              <a:t> menjadi fenomena yang semakin </a:t>
            </a:r>
            <a:r>
              <a:rPr lang="en-US" sz="2000" b="1" spc="-90">
                <a:solidFill>
                  <a:srgbClr val="0F0962"/>
                </a:solidFill>
                <a:latin typeface="Public Sans Bold"/>
                <a:ea typeface="Public Sans Bold"/>
                <a:cs typeface="Public Sans Bold"/>
                <a:sym typeface="Public Sans Bold"/>
              </a:rPr>
              <a:t>mengkhawatirkan </a:t>
            </a:r>
            <a:r>
              <a:rPr lang="en-US" sz="2000" spc="-90">
                <a:solidFill>
                  <a:srgbClr val="0F0962"/>
                </a:solidFill>
                <a:latin typeface="Public Sans"/>
                <a:ea typeface="Public Sans"/>
                <a:cs typeface="Public Sans"/>
                <a:sym typeface="Public Sans"/>
              </a:rPr>
              <a:t>di </a:t>
            </a:r>
            <a:r>
              <a:rPr lang="en-US" sz="2000" b="1" spc="-90">
                <a:solidFill>
                  <a:srgbClr val="0F0962"/>
                </a:solidFill>
                <a:latin typeface="Public Sans Bold"/>
                <a:ea typeface="Public Sans Bold"/>
                <a:cs typeface="Public Sans Bold"/>
                <a:sym typeface="Public Sans Bold"/>
              </a:rPr>
              <a:t>Indonesia</a:t>
            </a:r>
            <a:r>
              <a:rPr lang="en-US" sz="2000" spc="-90">
                <a:solidFill>
                  <a:srgbClr val="0F0962"/>
                </a:solidFill>
                <a:latin typeface="Public Sans"/>
                <a:ea typeface="Public Sans"/>
                <a:cs typeface="Public Sans"/>
                <a:sym typeface="Public Sans"/>
              </a:rPr>
              <a:t>.</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Pada </a:t>
            </a:r>
            <a:r>
              <a:rPr lang="en-US" sz="2000" b="1" spc="-90">
                <a:solidFill>
                  <a:srgbClr val="0F0962"/>
                </a:solidFill>
                <a:latin typeface="Public Sans Bold"/>
                <a:ea typeface="Public Sans Bold"/>
                <a:cs typeface="Public Sans Bold"/>
                <a:sym typeface="Public Sans Bold"/>
              </a:rPr>
              <a:t>tahun 2023</a:t>
            </a:r>
            <a:r>
              <a:rPr lang="en-US" sz="2000" spc="-90">
                <a:solidFill>
                  <a:srgbClr val="0F0962"/>
                </a:solidFill>
                <a:latin typeface="Public Sans"/>
                <a:ea typeface="Public Sans"/>
                <a:cs typeface="Public Sans"/>
                <a:sym typeface="Public Sans"/>
              </a:rPr>
              <a:t>, tercatat sekitar </a:t>
            </a:r>
            <a:r>
              <a:rPr lang="en-US" sz="2000" b="1" spc="-90">
                <a:solidFill>
                  <a:srgbClr val="0F0962"/>
                </a:solidFill>
                <a:latin typeface="Public Sans Bold"/>
                <a:ea typeface="Public Sans Bold"/>
                <a:cs typeface="Public Sans Bold"/>
                <a:sym typeface="Public Sans Bold"/>
              </a:rPr>
              <a:t>168 juta transaksi judi online</a:t>
            </a:r>
            <a:r>
              <a:rPr lang="en-US" sz="2000" spc="-90">
                <a:solidFill>
                  <a:srgbClr val="0F0962"/>
                </a:solidFill>
                <a:latin typeface="Public Sans"/>
                <a:ea typeface="Public Sans"/>
                <a:cs typeface="Public Sans"/>
                <a:sym typeface="Public Sans"/>
              </a:rPr>
              <a:t> dengan perputaran dana mencapai </a:t>
            </a:r>
            <a:r>
              <a:rPr lang="en-US" sz="2000" b="1" spc="-90">
                <a:solidFill>
                  <a:srgbClr val="0F0962"/>
                </a:solidFill>
                <a:latin typeface="Public Sans Bold"/>
                <a:ea typeface="Public Sans Bold"/>
                <a:cs typeface="Public Sans Bold"/>
                <a:sym typeface="Public Sans Bold"/>
              </a:rPr>
              <a:t>Rp 327 triliun </a:t>
            </a:r>
            <a:r>
              <a:rPr lang="en-US" sz="2000" spc="-90">
                <a:solidFill>
                  <a:srgbClr val="0F0962"/>
                </a:solidFill>
                <a:latin typeface="Public Sans"/>
                <a:ea typeface="Public Sans"/>
                <a:cs typeface="Public Sans"/>
                <a:sym typeface="Public Sans"/>
              </a:rPr>
              <a:t>(PPATK, 2024).</a:t>
            </a:r>
          </a:p>
          <a:p>
            <a:pPr marL="431802" lvl="1" indent="-215901" algn="l">
              <a:lnSpc>
                <a:spcPts val="3180"/>
              </a:lnSpc>
              <a:buFont typeface="Arial"/>
              <a:buChar char="•"/>
            </a:pPr>
            <a:r>
              <a:rPr lang="en-US" sz="2000" b="1" spc="-90">
                <a:solidFill>
                  <a:srgbClr val="0F0962"/>
                </a:solidFill>
                <a:latin typeface="Public Sans Bold"/>
                <a:ea typeface="Public Sans Bold"/>
                <a:cs typeface="Public Sans Bold"/>
                <a:sym typeface="Public Sans Bold"/>
              </a:rPr>
              <a:t>Komdigi</a:t>
            </a:r>
            <a:r>
              <a:rPr lang="en-US" sz="2000" spc="-90">
                <a:solidFill>
                  <a:srgbClr val="0F0962"/>
                </a:solidFill>
                <a:latin typeface="Public Sans"/>
                <a:ea typeface="Public Sans"/>
                <a:cs typeface="Public Sans"/>
                <a:sym typeface="Public Sans"/>
              </a:rPr>
              <a:t> telah </a:t>
            </a:r>
            <a:r>
              <a:rPr lang="en-US" sz="2000" b="1" spc="-90">
                <a:solidFill>
                  <a:srgbClr val="0F0962"/>
                </a:solidFill>
                <a:latin typeface="Public Sans Bold"/>
                <a:ea typeface="Public Sans Bold"/>
                <a:cs typeface="Public Sans Bold"/>
                <a:sym typeface="Public Sans Bold"/>
              </a:rPr>
              <a:t>memblokir 4,4 juta situs judi</a:t>
            </a:r>
            <a:r>
              <a:rPr lang="en-US" sz="2000" spc="-90">
                <a:solidFill>
                  <a:srgbClr val="0F0962"/>
                </a:solidFill>
                <a:latin typeface="Public Sans"/>
                <a:ea typeface="Public Sans"/>
                <a:cs typeface="Public Sans"/>
                <a:sym typeface="Public Sans"/>
              </a:rPr>
              <a:t> sejak 2017 hingga November 2024.</a:t>
            </a:r>
          </a:p>
          <a:p>
            <a:pPr marL="431802" lvl="1" indent="-215901" algn="l">
              <a:lnSpc>
                <a:spcPts val="3180"/>
              </a:lnSpc>
              <a:buFont typeface="Arial"/>
              <a:buChar char="•"/>
            </a:pPr>
            <a:r>
              <a:rPr lang="en-US" sz="2000" spc="-90">
                <a:solidFill>
                  <a:srgbClr val="0F0962"/>
                </a:solidFill>
                <a:latin typeface="Public Sans"/>
                <a:ea typeface="Public Sans"/>
                <a:cs typeface="Public Sans"/>
                <a:sym typeface="Public Sans"/>
              </a:rPr>
              <a:t>Salah satu tantangan terbesar saat ini adalah </a:t>
            </a:r>
            <a:r>
              <a:rPr lang="en-US" sz="2000" b="1" spc="-90">
                <a:solidFill>
                  <a:srgbClr val="0F0962"/>
                </a:solidFill>
                <a:latin typeface="Public Sans Bold"/>
                <a:ea typeface="Public Sans Bold"/>
                <a:cs typeface="Public Sans Bold"/>
                <a:sym typeface="Public Sans Bold"/>
              </a:rPr>
              <a:t>volume </a:t>
            </a:r>
            <a:r>
              <a:rPr lang="en-US" sz="2000" spc="-90">
                <a:solidFill>
                  <a:srgbClr val="0F0962"/>
                </a:solidFill>
                <a:latin typeface="Public Sans"/>
                <a:ea typeface="Public Sans"/>
                <a:cs typeface="Public Sans"/>
                <a:sym typeface="Public Sans"/>
              </a:rPr>
              <a:t>dan</a:t>
            </a:r>
            <a:r>
              <a:rPr lang="en-US" sz="2000" b="1" spc="-90">
                <a:solidFill>
                  <a:srgbClr val="0F0962"/>
                </a:solidFill>
                <a:latin typeface="Public Sans Bold"/>
                <a:ea typeface="Public Sans Bold"/>
                <a:cs typeface="Public Sans Bold"/>
                <a:sym typeface="Public Sans Bold"/>
              </a:rPr>
              <a:t> kecepatan penyebaran situs baru</a:t>
            </a:r>
            <a:r>
              <a:rPr lang="en-US" sz="2000" spc="-90">
                <a:solidFill>
                  <a:srgbClr val="0F0962"/>
                </a:solidFill>
                <a:latin typeface="Public Sans"/>
                <a:ea typeface="Public Sans"/>
                <a:cs typeface="Public Sans"/>
                <a:sym typeface="Public Sans"/>
              </a:rPr>
              <a:t>, di mana pengelola situs judi dapat dengan mudah membuat </a:t>
            </a:r>
            <a:r>
              <a:rPr lang="en-US" sz="2000" b="1" spc="-90">
                <a:solidFill>
                  <a:srgbClr val="0F0962"/>
                </a:solidFill>
                <a:latin typeface="Public Sans Bold"/>
                <a:ea typeface="Public Sans Bold"/>
                <a:cs typeface="Public Sans Bold"/>
                <a:sym typeface="Public Sans Bold"/>
              </a:rPr>
              <a:t>domain baru</a:t>
            </a:r>
            <a:r>
              <a:rPr lang="en-US" sz="2000" spc="-90">
                <a:solidFill>
                  <a:srgbClr val="0F0962"/>
                </a:solidFill>
                <a:latin typeface="Public Sans"/>
                <a:ea typeface="Public Sans"/>
                <a:cs typeface="Public Sans"/>
                <a:sym typeface="Public Sans"/>
              </a:rPr>
              <a:t> untuk menghindari </a:t>
            </a:r>
            <a:r>
              <a:rPr lang="en-US" sz="2000" b="1" spc="-90">
                <a:solidFill>
                  <a:srgbClr val="0F0962"/>
                </a:solidFill>
                <a:latin typeface="Public Sans Bold"/>
                <a:ea typeface="Public Sans Bold"/>
                <a:cs typeface="Public Sans Bold"/>
                <a:sym typeface="Public Sans Bold"/>
              </a:rPr>
              <a:t>deteksi </a:t>
            </a:r>
            <a:r>
              <a:rPr lang="en-US" sz="2000" spc="-90">
                <a:solidFill>
                  <a:srgbClr val="0F0962"/>
                </a:solidFill>
                <a:latin typeface="Public Sans"/>
                <a:ea typeface="Public Sans"/>
                <a:cs typeface="Public Sans"/>
                <a:sym typeface="Public Sans"/>
              </a:rPr>
              <a:t>(Kominfo, 2022)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63065" y="1510895"/>
            <a:ext cx="8961869" cy="1590675"/>
          </a:xfrm>
          <a:prstGeom prst="rect">
            <a:avLst/>
          </a:prstGeom>
        </p:spPr>
        <p:txBody>
          <a:bodyPr lIns="0" tIns="0" rIns="0" bIns="0" rtlCol="0" anchor="t">
            <a:spAutoFit/>
          </a:bodyPr>
          <a:lstStyle/>
          <a:p>
            <a:pPr algn="ctr">
              <a:lnSpc>
                <a:spcPts val="12480"/>
              </a:lnSpc>
            </a:pPr>
            <a:r>
              <a:rPr lang="en-US" sz="10400" b="1">
                <a:solidFill>
                  <a:srgbClr val="0F0962"/>
                </a:solidFill>
                <a:latin typeface="Public Sans Bold"/>
                <a:ea typeface="Public Sans Bold"/>
                <a:cs typeface="Public Sans Bold"/>
                <a:sym typeface="Public Sans Bold"/>
              </a:rPr>
              <a:t>Terima Kasih</a:t>
            </a:r>
          </a:p>
        </p:txBody>
      </p:sp>
      <p:grpSp>
        <p:nvGrpSpPr>
          <p:cNvPr id="3" name="Group 3"/>
          <p:cNvGrpSpPr/>
          <p:nvPr/>
        </p:nvGrpSpPr>
        <p:grpSpPr>
          <a:xfrm>
            <a:off x="0" y="771525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E5F1E9"/>
            </a:solidFill>
          </p:spPr>
        </p:sp>
        <p:sp>
          <p:nvSpPr>
            <p:cNvPr id="5" name="TextBox 5"/>
            <p:cNvSpPr txBox="1"/>
            <p:nvPr/>
          </p:nvSpPr>
          <p:spPr>
            <a:xfrm>
              <a:off x="0" y="-47625"/>
              <a:ext cx="4816593"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3100627" y="1028700"/>
            <a:ext cx="300477" cy="3004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67BB0F"/>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853601" y="6357416"/>
            <a:ext cx="16580798" cy="3086605"/>
            <a:chOff x="0" y="0"/>
            <a:chExt cx="2166353" cy="403278"/>
          </a:xfrm>
        </p:grpSpPr>
        <p:sp>
          <p:nvSpPr>
            <p:cNvPr id="10" name="Freeform 10"/>
            <p:cNvSpPr/>
            <p:nvPr/>
          </p:nvSpPr>
          <p:spPr>
            <a:xfrm>
              <a:off x="0" y="0"/>
              <a:ext cx="2166353" cy="403278"/>
            </a:xfrm>
            <a:custGeom>
              <a:avLst/>
              <a:gdLst/>
              <a:ahLst/>
              <a:cxnLst/>
              <a:rect l="l" t="t" r="r" b="b"/>
              <a:pathLst>
                <a:path w="2166353" h="403278">
                  <a:moveTo>
                    <a:pt x="23346" y="0"/>
                  </a:moveTo>
                  <a:lnTo>
                    <a:pt x="2143007" y="0"/>
                  </a:lnTo>
                  <a:cubicBezTo>
                    <a:pt x="2149199" y="0"/>
                    <a:pt x="2155137" y="2460"/>
                    <a:pt x="2159515" y="6838"/>
                  </a:cubicBezTo>
                  <a:cubicBezTo>
                    <a:pt x="2163893" y="11216"/>
                    <a:pt x="2166353" y="17154"/>
                    <a:pt x="2166353" y="23346"/>
                  </a:cubicBezTo>
                  <a:lnTo>
                    <a:pt x="2166353" y="379932"/>
                  </a:lnTo>
                  <a:cubicBezTo>
                    <a:pt x="2166353" y="386124"/>
                    <a:pt x="2163893" y="392062"/>
                    <a:pt x="2159515" y="396440"/>
                  </a:cubicBezTo>
                  <a:cubicBezTo>
                    <a:pt x="2155137" y="400819"/>
                    <a:pt x="2149199" y="403278"/>
                    <a:pt x="2143007" y="403278"/>
                  </a:cubicBezTo>
                  <a:lnTo>
                    <a:pt x="23346" y="403278"/>
                  </a:lnTo>
                  <a:cubicBezTo>
                    <a:pt x="17154" y="403278"/>
                    <a:pt x="11216" y="400819"/>
                    <a:pt x="6838" y="396440"/>
                  </a:cubicBezTo>
                  <a:cubicBezTo>
                    <a:pt x="2460" y="392062"/>
                    <a:pt x="0" y="386124"/>
                    <a:pt x="0" y="379932"/>
                  </a:cubicBezTo>
                  <a:lnTo>
                    <a:pt x="0" y="23346"/>
                  </a:lnTo>
                  <a:cubicBezTo>
                    <a:pt x="0" y="17154"/>
                    <a:pt x="2460" y="11216"/>
                    <a:pt x="6838" y="6838"/>
                  </a:cubicBezTo>
                  <a:cubicBezTo>
                    <a:pt x="11216" y="2460"/>
                    <a:pt x="17154" y="0"/>
                    <a:pt x="23346" y="0"/>
                  </a:cubicBezTo>
                  <a:close/>
                </a:path>
              </a:pathLst>
            </a:custGeom>
            <a:solidFill>
              <a:srgbClr val="FFFFFF"/>
            </a:solidFill>
            <a:ln w="12700" cap="rnd">
              <a:solidFill>
                <a:srgbClr val="000000"/>
              </a:solidFill>
              <a:prstDash val="solid"/>
              <a:round/>
            </a:ln>
          </p:spPr>
        </p:sp>
      </p:grpSp>
      <p:grpSp>
        <p:nvGrpSpPr>
          <p:cNvPr id="11" name="Group 11"/>
          <p:cNvGrpSpPr/>
          <p:nvPr/>
        </p:nvGrpSpPr>
        <p:grpSpPr>
          <a:xfrm>
            <a:off x="1028700" y="3399382"/>
            <a:ext cx="16230600" cy="5858918"/>
            <a:chOff x="0" y="0"/>
            <a:chExt cx="2138160" cy="771832"/>
          </a:xfrm>
        </p:grpSpPr>
        <p:sp>
          <p:nvSpPr>
            <p:cNvPr id="12" name="Freeform 12"/>
            <p:cNvSpPr/>
            <p:nvPr/>
          </p:nvSpPr>
          <p:spPr>
            <a:xfrm>
              <a:off x="0" y="0"/>
              <a:ext cx="2138160" cy="771832"/>
            </a:xfrm>
            <a:custGeom>
              <a:avLst/>
              <a:gdLst/>
              <a:ahLst/>
              <a:cxnLst/>
              <a:rect l="l" t="t" r="r" b="b"/>
              <a:pathLst>
                <a:path w="2138160" h="771832">
                  <a:moveTo>
                    <a:pt x="23850" y="0"/>
                  </a:moveTo>
                  <a:lnTo>
                    <a:pt x="2114310" y="0"/>
                  </a:lnTo>
                  <a:cubicBezTo>
                    <a:pt x="2120635" y="0"/>
                    <a:pt x="2126701" y="2513"/>
                    <a:pt x="2131174" y="6985"/>
                  </a:cubicBezTo>
                  <a:cubicBezTo>
                    <a:pt x="2135647" y="11458"/>
                    <a:pt x="2138160" y="17524"/>
                    <a:pt x="2138160" y="23850"/>
                  </a:cubicBezTo>
                  <a:lnTo>
                    <a:pt x="2138160" y="747983"/>
                  </a:lnTo>
                  <a:cubicBezTo>
                    <a:pt x="2138160" y="761155"/>
                    <a:pt x="2127482" y="771832"/>
                    <a:pt x="2114310" y="771832"/>
                  </a:cubicBezTo>
                  <a:lnTo>
                    <a:pt x="23850" y="771832"/>
                  </a:lnTo>
                  <a:cubicBezTo>
                    <a:pt x="17524" y="771832"/>
                    <a:pt x="11458" y="769320"/>
                    <a:pt x="6985" y="764847"/>
                  </a:cubicBezTo>
                  <a:cubicBezTo>
                    <a:pt x="2513" y="760374"/>
                    <a:pt x="0" y="754308"/>
                    <a:pt x="0" y="747983"/>
                  </a:cubicBezTo>
                  <a:lnTo>
                    <a:pt x="0" y="23850"/>
                  </a:lnTo>
                  <a:cubicBezTo>
                    <a:pt x="0" y="17524"/>
                    <a:pt x="2513" y="11458"/>
                    <a:pt x="6985" y="6985"/>
                  </a:cubicBezTo>
                  <a:cubicBezTo>
                    <a:pt x="11458" y="2513"/>
                    <a:pt x="17524" y="0"/>
                    <a:pt x="23850" y="0"/>
                  </a:cubicBezTo>
                  <a:close/>
                </a:path>
              </a:pathLst>
            </a:custGeom>
            <a:blipFill>
              <a:blip r:embed="rId2"/>
              <a:stretch>
                <a:fillRect t="-65113" b="-19799"/>
              </a:stretch>
            </a:blipFill>
            <a:ln cap="rnd">
              <a:noFill/>
              <a:prstDash val="solid"/>
              <a:round/>
            </a:ln>
          </p:spPr>
        </p:sp>
      </p:grpSp>
      <p:sp>
        <p:nvSpPr>
          <p:cNvPr id="13" name="Freeform 13"/>
          <p:cNvSpPr/>
          <p:nvPr/>
        </p:nvSpPr>
        <p:spPr>
          <a:xfrm rot="-5400000">
            <a:off x="16276939" y="230327"/>
            <a:ext cx="1798793" cy="1762818"/>
          </a:xfrm>
          <a:custGeom>
            <a:avLst/>
            <a:gdLst/>
            <a:ahLst/>
            <a:cxnLst/>
            <a:rect l="l" t="t" r="r" b="b"/>
            <a:pathLst>
              <a:path w="1798793" h="1762818">
                <a:moveTo>
                  <a:pt x="0" y="0"/>
                </a:moveTo>
                <a:lnTo>
                  <a:pt x="1798794" y="0"/>
                </a:lnTo>
                <a:lnTo>
                  <a:pt x="1798794" y="1762817"/>
                </a:lnTo>
                <a:lnTo>
                  <a:pt x="0" y="1762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4618988" y="8542486"/>
            <a:ext cx="2185757" cy="868214"/>
            <a:chOff x="0" y="-40333"/>
            <a:chExt cx="575673" cy="228666"/>
          </a:xfrm>
        </p:grpSpPr>
        <p:sp>
          <p:nvSpPr>
            <p:cNvPr id="15" name="Freeform 15"/>
            <p:cNvSpPr/>
            <p:nvPr/>
          </p:nvSpPr>
          <p:spPr>
            <a:xfrm>
              <a:off x="0" y="0"/>
              <a:ext cx="575673" cy="161991"/>
            </a:xfrm>
            <a:custGeom>
              <a:avLst/>
              <a:gdLst/>
              <a:ahLst/>
              <a:cxnLst/>
              <a:rect l="l" t="t" r="r" b="b"/>
              <a:pathLst>
                <a:path w="575673" h="161991">
                  <a:moveTo>
                    <a:pt x="80995" y="0"/>
                  </a:moveTo>
                  <a:lnTo>
                    <a:pt x="494677" y="0"/>
                  </a:lnTo>
                  <a:cubicBezTo>
                    <a:pt x="516159" y="0"/>
                    <a:pt x="536760" y="8533"/>
                    <a:pt x="551950" y="23723"/>
                  </a:cubicBezTo>
                  <a:cubicBezTo>
                    <a:pt x="567139" y="38913"/>
                    <a:pt x="575673" y="59514"/>
                    <a:pt x="575673" y="80995"/>
                  </a:cubicBezTo>
                  <a:lnTo>
                    <a:pt x="575673" y="80995"/>
                  </a:lnTo>
                  <a:cubicBezTo>
                    <a:pt x="575673" y="102477"/>
                    <a:pt x="567139" y="123078"/>
                    <a:pt x="551950" y="138268"/>
                  </a:cubicBezTo>
                  <a:cubicBezTo>
                    <a:pt x="536760" y="153457"/>
                    <a:pt x="516159" y="161991"/>
                    <a:pt x="494677"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16" name="TextBox 16"/>
            <p:cNvSpPr txBox="1"/>
            <p:nvPr/>
          </p:nvSpPr>
          <p:spPr>
            <a:xfrm>
              <a:off x="0" y="-40333"/>
              <a:ext cx="575673" cy="228666"/>
            </a:xfrm>
            <a:prstGeom prst="rect">
              <a:avLst/>
            </a:prstGeom>
          </p:spPr>
          <p:txBody>
            <a:bodyPr lIns="50800" tIns="50800" rIns="50800" bIns="50800" rtlCol="0" anchor="ctr"/>
            <a:lstStyle/>
            <a:p>
              <a:pPr algn="ctr">
                <a:lnSpc>
                  <a:spcPts val="2543"/>
                </a:lnSpc>
              </a:pPr>
              <a:r>
                <a:rPr lang="en-US" sz="1599" b="1" spc="23" dirty="0">
                  <a:solidFill>
                    <a:srgbClr val="FFFFFF"/>
                  </a:solidFill>
                  <a:latin typeface="Libre Franklin Medium"/>
                  <a:ea typeface="Libre Franklin Medium"/>
                  <a:cs typeface="Libre Franklin Medium"/>
                  <a:sym typeface="Libre Franklin Medium"/>
                </a:rPr>
                <a:t>End Slide</a:t>
              </a:r>
            </a:p>
          </p:txBody>
        </p:sp>
      </p:grpSp>
      <p:sp>
        <p:nvSpPr>
          <p:cNvPr id="17" name="Freeform 17"/>
          <p:cNvSpPr/>
          <p:nvPr/>
        </p:nvSpPr>
        <p:spPr>
          <a:xfrm rot="1455205">
            <a:off x="4178719" y="2310630"/>
            <a:ext cx="876222" cy="1107389"/>
          </a:xfrm>
          <a:custGeom>
            <a:avLst/>
            <a:gdLst/>
            <a:ahLst/>
            <a:cxnLst/>
            <a:rect l="l" t="t" r="r" b="b"/>
            <a:pathLst>
              <a:path w="876222" h="1107389">
                <a:moveTo>
                  <a:pt x="0" y="0"/>
                </a:moveTo>
                <a:lnTo>
                  <a:pt x="876221" y="0"/>
                </a:lnTo>
                <a:lnTo>
                  <a:pt x="876221" y="1107389"/>
                </a:lnTo>
                <a:lnTo>
                  <a:pt x="0" y="11073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833556" y="7380335"/>
            <a:ext cx="1500018" cy="633758"/>
          </a:xfrm>
          <a:custGeom>
            <a:avLst/>
            <a:gdLst/>
            <a:ahLst/>
            <a:cxnLst/>
            <a:rect l="l" t="t" r="r" b="b"/>
            <a:pathLst>
              <a:path w="1500018" h="633758">
                <a:moveTo>
                  <a:pt x="0" y="0"/>
                </a:moveTo>
                <a:lnTo>
                  <a:pt x="1500018" y="0"/>
                </a:lnTo>
                <a:lnTo>
                  <a:pt x="1500018" y="633758"/>
                </a:lnTo>
                <a:lnTo>
                  <a:pt x="0" y="6337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1028769" flipH="1">
            <a:off x="11180073" y="1180247"/>
            <a:ext cx="673613" cy="527944"/>
          </a:xfrm>
          <a:custGeom>
            <a:avLst/>
            <a:gdLst/>
            <a:ahLst/>
            <a:cxnLst/>
            <a:rect l="l" t="t" r="r" b="b"/>
            <a:pathLst>
              <a:path w="673613" h="527944">
                <a:moveTo>
                  <a:pt x="673613" y="0"/>
                </a:moveTo>
                <a:lnTo>
                  <a:pt x="0" y="0"/>
                </a:lnTo>
                <a:lnTo>
                  <a:pt x="0" y="527945"/>
                </a:lnTo>
                <a:lnTo>
                  <a:pt x="673613" y="527945"/>
                </a:lnTo>
                <a:lnTo>
                  <a:pt x="67361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a:off x="8067385" y="8014093"/>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a:off x="1216948" y="993540"/>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3"/>
            <a:stretch>
              <a:fillRect/>
            </a:stretch>
          </a:blipFill>
        </p:spPr>
      </p:sp>
    </p:spTree>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616830" y="2998788"/>
            <a:ext cx="9539285" cy="1203325"/>
          </a:xfrm>
          <a:prstGeom prst="rect">
            <a:avLst/>
          </a:prstGeom>
        </p:spPr>
        <p:txBody>
          <a:bodyPr lIns="0" tIns="0" rIns="0" bIns="0" rtlCol="0" anchor="t">
            <a:spAutoFit/>
          </a:bodyPr>
          <a:lstStyle/>
          <a:p>
            <a:pPr algn="ctr">
              <a:lnSpc>
                <a:spcPts val="9799"/>
              </a:lnSpc>
            </a:pPr>
            <a:r>
              <a:rPr lang="en-US" sz="6999" b="1">
                <a:solidFill>
                  <a:srgbClr val="0F0962"/>
                </a:solidFill>
                <a:latin typeface="Public Sans Bold"/>
                <a:ea typeface="Public Sans Bold"/>
                <a:cs typeface="Public Sans Bold"/>
                <a:sym typeface="Public Sans Bold"/>
              </a:rPr>
              <a:t>Metode yang Diajukan</a:t>
            </a:r>
          </a:p>
        </p:txBody>
      </p:sp>
      <p:sp>
        <p:nvSpPr>
          <p:cNvPr id="6" name="TextBox 6"/>
          <p:cNvSpPr txBox="1"/>
          <p:nvPr/>
        </p:nvSpPr>
        <p:spPr>
          <a:xfrm>
            <a:off x="2732706" y="4545013"/>
            <a:ext cx="12822589" cy="1600200"/>
          </a:xfrm>
          <a:prstGeom prst="rect">
            <a:avLst/>
          </a:prstGeom>
        </p:spPr>
        <p:txBody>
          <a:bodyPr lIns="0" tIns="0" rIns="0" bIns="0" rtlCol="0" anchor="t">
            <a:spAutoFit/>
          </a:bodyPr>
          <a:lstStyle/>
          <a:p>
            <a:pPr algn="ctr">
              <a:lnSpc>
                <a:spcPts val="4200"/>
              </a:lnSpc>
            </a:pPr>
            <a:r>
              <a:rPr lang="en-US" sz="3000">
                <a:solidFill>
                  <a:srgbClr val="0F0962"/>
                </a:solidFill>
                <a:latin typeface="Public Sans"/>
                <a:ea typeface="Public Sans"/>
                <a:cs typeface="Public Sans"/>
                <a:sym typeface="Public Sans"/>
              </a:rPr>
              <a:t>Penelitian ini mengusulkan pendekatan </a:t>
            </a:r>
            <a:r>
              <a:rPr lang="en-US" sz="3000" i="1">
                <a:solidFill>
                  <a:srgbClr val="0F0962"/>
                </a:solidFill>
                <a:latin typeface="Public Sans Italics"/>
                <a:ea typeface="Public Sans Italics"/>
                <a:cs typeface="Public Sans Italics"/>
                <a:sym typeface="Public Sans Italics"/>
              </a:rPr>
              <a:t>machine learning </a:t>
            </a:r>
            <a:r>
              <a:rPr lang="en-US" sz="3000">
                <a:solidFill>
                  <a:srgbClr val="0F0962"/>
                </a:solidFill>
                <a:latin typeface="Public Sans"/>
                <a:ea typeface="Public Sans"/>
                <a:cs typeface="Public Sans"/>
                <a:sym typeface="Public Sans"/>
              </a:rPr>
              <a:t>berbasis "</a:t>
            </a:r>
            <a:r>
              <a:rPr lang="en-US" sz="3000" b="1" i="1">
                <a:solidFill>
                  <a:srgbClr val="0F0962"/>
                </a:solidFill>
                <a:latin typeface="Public Sans Bold Italics"/>
                <a:ea typeface="Public Sans Bold Italics"/>
                <a:cs typeface="Public Sans Bold Italics"/>
                <a:sym typeface="Public Sans Bold Italics"/>
              </a:rPr>
              <a:t>Multimodal Late Fusion</a:t>
            </a:r>
            <a:r>
              <a:rPr lang="en-US" sz="3000">
                <a:solidFill>
                  <a:srgbClr val="0F0962"/>
                </a:solidFill>
                <a:latin typeface="Public Sans"/>
                <a:ea typeface="Public Sans"/>
                <a:cs typeface="Public Sans"/>
                <a:sym typeface="Public Sans"/>
              </a:rPr>
              <a:t>" yang </a:t>
            </a:r>
            <a:r>
              <a:rPr lang="en-US" sz="3000" b="1">
                <a:solidFill>
                  <a:srgbClr val="0F0962"/>
                </a:solidFill>
                <a:latin typeface="Public Sans Bold"/>
                <a:ea typeface="Public Sans Bold"/>
                <a:cs typeface="Public Sans Bold"/>
                <a:sym typeface="Public Sans Bold"/>
              </a:rPr>
              <a:t>menggabungkan data gambar</a:t>
            </a:r>
            <a:r>
              <a:rPr lang="en-US" sz="3000">
                <a:solidFill>
                  <a:srgbClr val="0F0962"/>
                </a:solidFill>
                <a:latin typeface="Public Sans"/>
                <a:ea typeface="Public Sans"/>
                <a:cs typeface="Public Sans"/>
                <a:sym typeface="Public Sans"/>
              </a:rPr>
              <a:t> dan</a:t>
            </a:r>
            <a:r>
              <a:rPr lang="en-US" sz="3000" b="1">
                <a:solidFill>
                  <a:srgbClr val="0F0962"/>
                </a:solidFill>
                <a:latin typeface="Public Sans Bold"/>
                <a:ea typeface="Public Sans Bold"/>
                <a:cs typeface="Public Sans Bold"/>
                <a:sym typeface="Public Sans Bold"/>
              </a:rPr>
              <a:t> teks</a:t>
            </a:r>
            <a:r>
              <a:rPr lang="en-US" sz="3000">
                <a:solidFill>
                  <a:srgbClr val="0F0962"/>
                </a:solidFill>
                <a:latin typeface="Public Sans"/>
                <a:ea typeface="Public Sans"/>
                <a:cs typeface="Public Sans"/>
                <a:sym typeface="Public Sans"/>
              </a:rPr>
              <a:t> untuk </a:t>
            </a:r>
            <a:r>
              <a:rPr lang="en-US" sz="3000" b="1">
                <a:solidFill>
                  <a:srgbClr val="0F0962"/>
                </a:solidFill>
                <a:latin typeface="Public Sans Bold"/>
                <a:ea typeface="Public Sans Bold"/>
                <a:cs typeface="Public Sans Bold"/>
                <a:sym typeface="Public Sans Bold"/>
              </a:rPr>
              <a:t>mengidentifikasi situs judi online di Indonesia</a:t>
            </a:r>
            <a:r>
              <a:rPr lang="en-US" sz="3000">
                <a:solidFill>
                  <a:srgbClr val="0F0962"/>
                </a:solidFill>
                <a:latin typeface="Public Sans"/>
                <a:ea typeface="Public Sans"/>
                <a:cs typeface="Public Sans"/>
                <a:sym typeface="Public Sans"/>
              </a:rPr>
              <a:t>.</a:t>
            </a:r>
          </a:p>
        </p:txBody>
      </p:sp>
      <p:sp>
        <p:nvSpPr>
          <p:cNvPr id="7" name="Freeform 7"/>
          <p:cNvSpPr/>
          <p:nvPr/>
        </p:nvSpPr>
        <p:spPr>
          <a:xfrm rot="-5400000">
            <a:off x="16276939" y="230327"/>
            <a:ext cx="1798793" cy="1762818"/>
          </a:xfrm>
          <a:custGeom>
            <a:avLst/>
            <a:gdLst/>
            <a:ahLst/>
            <a:cxnLst/>
            <a:rect l="l" t="t" r="r" b="b"/>
            <a:pathLst>
              <a:path w="1798793" h="1762818">
                <a:moveTo>
                  <a:pt x="0" y="0"/>
                </a:moveTo>
                <a:lnTo>
                  <a:pt x="1798794" y="0"/>
                </a:lnTo>
                <a:lnTo>
                  <a:pt x="1798794" y="1762817"/>
                </a:lnTo>
                <a:lnTo>
                  <a:pt x="0" y="1762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4156114" y="1487049"/>
            <a:ext cx="619762" cy="615058"/>
            <a:chOff x="0" y="0"/>
            <a:chExt cx="163229" cy="161991"/>
          </a:xfrm>
        </p:grpSpPr>
        <p:sp>
          <p:nvSpPr>
            <p:cNvPr id="9" name="Freeform 9"/>
            <p:cNvSpPr/>
            <p:nvPr/>
          </p:nvSpPr>
          <p:spPr>
            <a:xfrm>
              <a:off x="0" y="0"/>
              <a:ext cx="163229" cy="161991"/>
            </a:xfrm>
            <a:custGeom>
              <a:avLst/>
              <a:gdLst/>
              <a:ahLst/>
              <a:cxnLst/>
              <a:rect l="l" t="t" r="r" b="b"/>
              <a:pathLst>
                <a:path w="163229" h="161991">
                  <a:moveTo>
                    <a:pt x="80995" y="0"/>
                  </a:moveTo>
                  <a:lnTo>
                    <a:pt x="82234" y="0"/>
                  </a:lnTo>
                  <a:cubicBezTo>
                    <a:pt x="103715" y="0"/>
                    <a:pt x="124317" y="8533"/>
                    <a:pt x="139506" y="23723"/>
                  </a:cubicBezTo>
                  <a:cubicBezTo>
                    <a:pt x="154696" y="38913"/>
                    <a:pt x="163229" y="59514"/>
                    <a:pt x="163229" y="80995"/>
                  </a:cubicBezTo>
                  <a:lnTo>
                    <a:pt x="163229" y="80995"/>
                  </a:lnTo>
                  <a:cubicBezTo>
                    <a:pt x="163229" y="102477"/>
                    <a:pt x="154696" y="123078"/>
                    <a:pt x="139506" y="138268"/>
                  </a:cubicBezTo>
                  <a:cubicBezTo>
                    <a:pt x="124317" y="153457"/>
                    <a:pt x="103715" y="161991"/>
                    <a:pt x="82234"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F1F8F3"/>
            </a:solidFill>
            <a:ln w="19050" cap="rnd">
              <a:solidFill>
                <a:srgbClr val="FFFFFF"/>
              </a:solidFill>
              <a:prstDash val="solid"/>
              <a:round/>
            </a:ln>
          </p:spPr>
        </p:sp>
        <p:sp>
          <p:nvSpPr>
            <p:cNvPr id="10" name="TextBox 10"/>
            <p:cNvSpPr txBox="1"/>
            <p:nvPr/>
          </p:nvSpPr>
          <p:spPr>
            <a:xfrm>
              <a:off x="0" y="-66675"/>
              <a:ext cx="163229" cy="228666"/>
            </a:xfrm>
            <a:prstGeom prst="rect">
              <a:avLst/>
            </a:prstGeom>
          </p:spPr>
          <p:txBody>
            <a:bodyPr lIns="50800" tIns="50800" rIns="50800" bIns="50800" rtlCol="0" anchor="ctr"/>
            <a:lstStyle/>
            <a:p>
              <a:pPr algn="ctr">
                <a:lnSpc>
                  <a:spcPts val="2591"/>
                </a:lnSpc>
              </a:pPr>
              <a:endParaRPr/>
            </a:p>
          </p:txBody>
        </p:sp>
      </p:grpSp>
      <p:grpSp>
        <p:nvGrpSpPr>
          <p:cNvPr id="11" name="Group 11"/>
          <p:cNvGrpSpPr/>
          <p:nvPr/>
        </p:nvGrpSpPr>
        <p:grpSpPr>
          <a:xfrm>
            <a:off x="15936600" y="8695625"/>
            <a:ext cx="868144" cy="615058"/>
            <a:chOff x="0" y="0"/>
            <a:chExt cx="1157526" cy="820077"/>
          </a:xfrm>
        </p:grpSpPr>
        <p:grpSp>
          <p:nvGrpSpPr>
            <p:cNvPr id="12" name="Group 12"/>
            <p:cNvGrpSpPr/>
            <p:nvPr/>
          </p:nvGrpSpPr>
          <p:grpSpPr>
            <a:xfrm>
              <a:off x="0" y="0"/>
              <a:ext cx="1157526" cy="820077"/>
              <a:chOff x="0" y="0"/>
              <a:chExt cx="228647" cy="161991"/>
            </a:xfrm>
          </p:grpSpPr>
          <p:sp>
            <p:nvSpPr>
              <p:cNvPr id="13" name="Freeform 13"/>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14" name="TextBox 14"/>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15" name="Freeform 15"/>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grpSp>
      <p:sp>
        <p:nvSpPr>
          <p:cNvPr id="16" name="Freeform 16"/>
          <p:cNvSpPr/>
          <p:nvPr/>
        </p:nvSpPr>
        <p:spPr>
          <a:xfrm rot="1455205">
            <a:off x="4178719" y="2310630"/>
            <a:ext cx="876222" cy="1107389"/>
          </a:xfrm>
          <a:custGeom>
            <a:avLst/>
            <a:gdLst/>
            <a:ahLst/>
            <a:cxnLst/>
            <a:rect l="l" t="t" r="r" b="b"/>
            <a:pathLst>
              <a:path w="876222" h="1107389">
                <a:moveTo>
                  <a:pt x="0" y="0"/>
                </a:moveTo>
                <a:lnTo>
                  <a:pt x="876221" y="0"/>
                </a:lnTo>
                <a:lnTo>
                  <a:pt x="876221" y="1107389"/>
                </a:lnTo>
                <a:lnTo>
                  <a:pt x="0" y="1107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723127" y="7068489"/>
            <a:ext cx="1500018" cy="633758"/>
          </a:xfrm>
          <a:custGeom>
            <a:avLst/>
            <a:gdLst/>
            <a:ahLst/>
            <a:cxnLst/>
            <a:rect l="l" t="t" r="r" b="b"/>
            <a:pathLst>
              <a:path w="1500018" h="633758">
                <a:moveTo>
                  <a:pt x="0" y="0"/>
                </a:moveTo>
                <a:lnTo>
                  <a:pt x="1500018" y="0"/>
                </a:lnTo>
                <a:lnTo>
                  <a:pt x="1500018" y="633757"/>
                </a:lnTo>
                <a:lnTo>
                  <a:pt x="0" y="6337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rot="-1028769" flipH="1">
            <a:off x="11180073" y="1223077"/>
            <a:ext cx="673613" cy="527944"/>
          </a:xfrm>
          <a:custGeom>
            <a:avLst/>
            <a:gdLst/>
            <a:ahLst/>
            <a:cxnLst/>
            <a:rect l="l" t="t" r="r" b="b"/>
            <a:pathLst>
              <a:path w="673613" h="527944">
                <a:moveTo>
                  <a:pt x="673613" y="0"/>
                </a:moveTo>
                <a:lnTo>
                  <a:pt x="0" y="0"/>
                </a:lnTo>
                <a:lnTo>
                  <a:pt x="0" y="527944"/>
                </a:lnTo>
                <a:lnTo>
                  <a:pt x="673613" y="527944"/>
                </a:lnTo>
                <a:lnTo>
                  <a:pt x="673613"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8067385" y="8014093"/>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Freeform 20"/>
          <p:cNvSpPr/>
          <p:nvPr/>
        </p:nvSpPr>
        <p:spPr>
          <a:xfrm>
            <a:off x="1216948" y="993540"/>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5"/>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6686" y="3417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6391156" y="8643242"/>
            <a:ext cx="868144" cy="615058"/>
            <a:chOff x="0" y="0"/>
            <a:chExt cx="1157526" cy="820077"/>
          </a:xfrm>
        </p:grpSpPr>
        <p:grpSp>
          <p:nvGrpSpPr>
            <p:cNvPr id="4" name="Group 4"/>
            <p:cNvGrpSpPr/>
            <p:nvPr/>
          </p:nvGrpSpPr>
          <p:grpSpPr>
            <a:xfrm>
              <a:off x="0" y="0"/>
              <a:ext cx="1157526" cy="820077"/>
              <a:chOff x="0" y="0"/>
              <a:chExt cx="228647" cy="161991"/>
            </a:xfrm>
          </p:grpSpPr>
          <p:sp>
            <p:nvSpPr>
              <p:cNvPr id="5" name="Freeform 5"/>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6" name="TextBox 6"/>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7" name="Freeform 7"/>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grpSp>
      <p:grpSp>
        <p:nvGrpSpPr>
          <p:cNvPr id="8" name="Group 8"/>
          <p:cNvGrpSpPr/>
          <p:nvPr/>
        </p:nvGrpSpPr>
        <p:grpSpPr>
          <a:xfrm>
            <a:off x="1028700" y="8643242"/>
            <a:ext cx="620361" cy="615058"/>
            <a:chOff x="0" y="0"/>
            <a:chExt cx="163387" cy="161991"/>
          </a:xfrm>
        </p:grpSpPr>
        <p:sp>
          <p:nvSpPr>
            <p:cNvPr id="9" name="Freeform 9"/>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10" name="TextBox 10"/>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1" name="Freeform 11"/>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7">
              <a:extLst>
                <a:ext uri="{96DAC541-7B7A-43D3-8B79-37D633B846F1}">
                  <asvg:svgBlip xmlns:asvg="http://schemas.microsoft.com/office/drawing/2016/SVG/main" r:embed="rId8"/>
                </a:ext>
              </a:extLst>
            </a:blip>
            <a:stretch>
              <a:fillRect l="-137468" t="-40050" r="-39011" b="-138659"/>
            </a:stretch>
          </a:blipFill>
        </p:spPr>
      </p:sp>
      <p:sp>
        <p:nvSpPr>
          <p:cNvPr id="12" name="Freeform 12"/>
          <p:cNvSpPr/>
          <p:nvPr/>
        </p:nvSpPr>
        <p:spPr>
          <a:xfrm rot="-5400000">
            <a:off x="6550237" y="9147974"/>
            <a:ext cx="790665" cy="1539881"/>
          </a:xfrm>
          <a:custGeom>
            <a:avLst/>
            <a:gdLst/>
            <a:ahLst/>
            <a:cxnLst/>
            <a:rect l="l" t="t" r="r" b="b"/>
            <a:pathLst>
              <a:path w="790665" h="1539881">
                <a:moveTo>
                  <a:pt x="0" y="0"/>
                </a:moveTo>
                <a:lnTo>
                  <a:pt x="790666" y="0"/>
                </a:lnTo>
                <a:lnTo>
                  <a:pt x="790666" y="1539881"/>
                </a:lnTo>
                <a:lnTo>
                  <a:pt x="0" y="1539881"/>
                </a:lnTo>
                <a:lnTo>
                  <a:pt x="0" y="0"/>
                </a:lnTo>
                <a:close/>
              </a:path>
            </a:pathLst>
          </a:custGeom>
          <a:blipFill>
            <a:blip r:embed="rId9">
              <a:extLst>
                <a:ext uri="{96DAC541-7B7A-43D3-8B79-37D633B846F1}">
                  <asvg:svgBlip xmlns:asvg="http://schemas.microsoft.com/office/drawing/2016/SVG/main" r:embed="rId10"/>
                </a:ext>
              </a:extLst>
            </a:blip>
            <a:stretch>
              <a:fillRect l="-95074" t="-116293" r="-162147" b="-76007"/>
            </a:stretch>
          </a:blipFill>
        </p:spPr>
      </p:sp>
      <p:sp>
        <p:nvSpPr>
          <p:cNvPr id="13" name="Freeform 13"/>
          <p:cNvSpPr/>
          <p:nvPr/>
        </p:nvSpPr>
        <p:spPr>
          <a:xfrm rot="-710842" flipH="1">
            <a:off x="8167555" y="8738163"/>
            <a:ext cx="2575927" cy="2575927"/>
          </a:xfrm>
          <a:custGeom>
            <a:avLst/>
            <a:gdLst/>
            <a:ahLst/>
            <a:cxnLst/>
            <a:rect l="l" t="t" r="r" b="b"/>
            <a:pathLst>
              <a:path w="2575927" h="2575927">
                <a:moveTo>
                  <a:pt x="2575926" y="0"/>
                </a:moveTo>
                <a:lnTo>
                  <a:pt x="0" y="0"/>
                </a:lnTo>
                <a:lnTo>
                  <a:pt x="0" y="2575926"/>
                </a:lnTo>
                <a:lnTo>
                  <a:pt x="2575926" y="2575926"/>
                </a:lnTo>
                <a:lnTo>
                  <a:pt x="2575926"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1007714" flipH="1">
            <a:off x="9561756" y="9316439"/>
            <a:ext cx="498403" cy="541007"/>
          </a:xfrm>
          <a:custGeom>
            <a:avLst/>
            <a:gdLst/>
            <a:ahLst/>
            <a:cxnLst/>
            <a:rect l="l" t="t" r="r" b="b"/>
            <a:pathLst>
              <a:path w="498403" h="541007">
                <a:moveTo>
                  <a:pt x="498403" y="0"/>
                </a:moveTo>
                <a:lnTo>
                  <a:pt x="0" y="0"/>
                </a:lnTo>
                <a:lnTo>
                  <a:pt x="0" y="541007"/>
                </a:lnTo>
                <a:lnTo>
                  <a:pt x="498403" y="541007"/>
                </a:lnTo>
                <a:lnTo>
                  <a:pt x="498403"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5" name="Group 15"/>
          <p:cNvGrpSpPr/>
          <p:nvPr/>
        </p:nvGrpSpPr>
        <p:grpSpPr>
          <a:xfrm>
            <a:off x="1466175" y="2862941"/>
            <a:ext cx="9514296" cy="1617350"/>
            <a:chOff x="0" y="0"/>
            <a:chExt cx="12685728" cy="2156467"/>
          </a:xfrm>
        </p:grpSpPr>
        <p:grpSp>
          <p:nvGrpSpPr>
            <p:cNvPr id="16" name="Group 16"/>
            <p:cNvGrpSpPr/>
            <p:nvPr/>
          </p:nvGrpSpPr>
          <p:grpSpPr>
            <a:xfrm>
              <a:off x="2497576" y="91378"/>
              <a:ext cx="10188152" cy="2065089"/>
              <a:chOff x="0" y="0"/>
              <a:chExt cx="2012474" cy="407919"/>
            </a:xfrm>
          </p:grpSpPr>
          <p:sp>
            <p:nvSpPr>
              <p:cNvPr id="17" name="Freeform 17"/>
              <p:cNvSpPr/>
              <p:nvPr/>
            </p:nvSpPr>
            <p:spPr>
              <a:xfrm>
                <a:off x="0" y="0"/>
                <a:ext cx="2012474" cy="407919"/>
              </a:xfrm>
              <a:custGeom>
                <a:avLst/>
                <a:gdLst/>
                <a:ahLst/>
                <a:cxnLst/>
                <a:rect l="l" t="t" r="r" b="b"/>
                <a:pathLst>
                  <a:path w="2012474" h="407919">
                    <a:moveTo>
                      <a:pt x="23303" y="0"/>
                    </a:moveTo>
                    <a:lnTo>
                      <a:pt x="1989171" y="0"/>
                    </a:lnTo>
                    <a:cubicBezTo>
                      <a:pt x="2002041" y="0"/>
                      <a:pt x="2012474" y="10433"/>
                      <a:pt x="2012474" y="23303"/>
                    </a:cubicBezTo>
                    <a:lnTo>
                      <a:pt x="2012474" y="384615"/>
                    </a:lnTo>
                    <a:cubicBezTo>
                      <a:pt x="2012474" y="397485"/>
                      <a:pt x="2002041" y="407919"/>
                      <a:pt x="1989171" y="407919"/>
                    </a:cubicBezTo>
                    <a:lnTo>
                      <a:pt x="23303" y="407919"/>
                    </a:lnTo>
                    <a:cubicBezTo>
                      <a:pt x="10433" y="407919"/>
                      <a:pt x="0" y="397485"/>
                      <a:pt x="0" y="384615"/>
                    </a:cubicBezTo>
                    <a:lnTo>
                      <a:pt x="0" y="23303"/>
                    </a:lnTo>
                    <a:cubicBezTo>
                      <a:pt x="0" y="10433"/>
                      <a:pt x="10433" y="0"/>
                      <a:pt x="23303" y="0"/>
                    </a:cubicBezTo>
                    <a:close/>
                  </a:path>
                </a:pathLst>
              </a:custGeom>
              <a:solidFill>
                <a:srgbClr val="F1F8F3"/>
              </a:solidFill>
              <a:ln cap="rnd">
                <a:noFill/>
                <a:prstDash val="solid"/>
                <a:round/>
              </a:ln>
            </p:spPr>
          </p:sp>
          <p:sp>
            <p:nvSpPr>
              <p:cNvPr id="18" name="TextBox 18"/>
              <p:cNvSpPr txBox="1"/>
              <p:nvPr/>
            </p:nvSpPr>
            <p:spPr>
              <a:xfrm>
                <a:off x="0" y="-66675"/>
                <a:ext cx="2012474" cy="474594"/>
              </a:xfrm>
              <a:prstGeom prst="rect">
                <a:avLst/>
              </a:prstGeom>
            </p:spPr>
            <p:txBody>
              <a:bodyPr lIns="50800" tIns="50800" rIns="50800" bIns="50800" rtlCol="0" anchor="ctr"/>
              <a:lstStyle/>
              <a:p>
                <a:pPr algn="ctr">
                  <a:lnSpc>
                    <a:spcPts val="2591"/>
                  </a:lnSpc>
                </a:pPr>
                <a:endParaRPr/>
              </a:p>
            </p:txBody>
          </p:sp>
        </p:grpSp>
        <p:sp>
          <p:nvSpPr>
            <p:cNvPr id="19" name="TextBox 19"/>
            <p:cNvSpPr txBox="1"/>
            <p:nvPr/>
          </p:nvSpPr>
          <p:spPr>
            <a:xfrm>
              <a:off x="2880982" y="270972"/>
              <a:ext cx="9502225" cy="1553844"/>
            </a:xfrm>
            <a:prstGeom prst="rect">
              <a:avLst/>
            </a:prstGeom>
          </p:spPr>
          <p:txBody>
            <a:bodyPr lIns="0" tIns="0" rIns="0" bIns="0" rtlCol="0" anchor="t">
              <a:spAutoFit/>
            </a:bodyPr>
            <a:lstStyle/>
            <a:p>
              <a:pPr marL="0" lvl="0" indent="0" algn="l">
                <a:lnSpc>
                  <a:spcPts val="3180"/>
                </a:lnSpc>
                <a:spcBef>
                  <a:spcPct val="0"/>
                </a:spcBef>
              </a:pPr>
              <a:r>
                <a:rPr lang="en-US" sz="2000" spc="-90">
                  <a:solidFill>
                    <a:srgbClr val="0F0962"/>
                  </a:solidFill>
                  <a:latin typeface="Public Sans"/>
                  <a:ea typeface="Public Sans"/>
                  <a:cs typeface="Public Sans"/>
                  <a:sym typeface="Public Sans"/>
                </a:rPr>
                <a:t>Bagaimana cara </a:t>
              </a:r>
              <a:r>
                <a:rPr lang="en-US" sz="2000" b="1" spc="-90">
                  <a:solidFill>
                    <a:srgbClr val="0F0962"/>
                  </a:solidFill>
                  <a:latin typeface="Public Sans Bold"/>
                  <a:ea typeface="Public Sans Bold"/>
                  <a:cs typeface="Public Sans Bold"/>
                  <a:sym typeface="Public Sans Bold"/>
                </a:rPr>
                <a:t>merancang </a:t>
              </a:r>
              <a:r>
                <a:rPr lang="en-US" sz="2000" spc="-90">
                  <a:solidFill>
                    <a:srgbClr val="0F0962"/>
                  </a:solidFill>
                  <a:latin typeface="Public Sans"/>
                  <a:ea typeface="Public Sans"/>
                  <a:cs typeface="Public Sans"/>
                  <a:sym typeface="Public Sans"/>
                </a:rPr>
                <a:t>dan </a:t>
              </a:r>
              <a:r>
                <a:rPr lang="en-US" sz="2000" b="1" spc="-90">
                  <a:solidFill>
                    <a:srgbClr val="0F0962"/>
                  </a:solidFill>
                  <a:latin typeface="Public Sans Bold"/>
                  <a:ea typeface="Public Sans Bold"/>
                  <a:cs typeface="Public Sans Bold"/>
                  <a:sym typeface="Public Sans Bold"/>
                </a:rPr>
                <a:t>mengevaluasi </a:t>
              </a:r>
              <a:r>
                <a:rPr lang="en-US" sz="2000" spc="-90">
                  <a:solidFill>
                    <a:srgbClr val="0F0962"/>
                  </a:solidFill>
                  <a:latin typeface="Public Sans"/>
                  <a:ea typeface="Public Sans"/>
                  <a:cs typeface="Public Sans"/>
                  <a:sym typeface="Public Sans"/>
                </a:rPr>
                <a:t>model </a:t>
              </a:r>
              <a:r>
                <a:rPr lang="en-US" sz="2000" b="1" spc="-90">
                  <a:solidFill>
                    <a:srgbClr val="0F0962"/>
                  </a:solidFill>
                  <a:latin typeface="Public Sans Bold"/>
                  <a:ea typeface="Public Sans Bold"/>
                  <a:cs typeface="Public Sans Bold"/>
                  <a:sym typeface="Public Sans Bold"/>
                </a:rPr>
                <a:t>klasifikasi gambar</a:t>
              </a:r>
              <a:r>
                <a:rPr lang="en-US" sz="2000" spc="-90">
                  <a:solidFill>
                    <a:srgbClr val="0F0962"/>
                  </a:solidFill>
                  <a:latin typeface="Public Sans"/>
                  <a:ea typeface="Public Sans"/>
                  <a:cs typeface="Public Sans"/>
                  <a:sym typeface="Public Sans"/>
                </a:rPr>
                <a:t> untuk</a:t>
              </a:r>
              <a:r>
                <a:rPr lang="en-US" sz="2000" b="1" spc="-90">
                  <a:solidFill>
                    <a:srgbClr val="0F0962"/>
                  </a:solidFill>
                  <a:latin typeface="Public Sans Bold"/>
                  <a:ea typeface="Public Sans Bold"/>
                  <a:cs typeface="Public Sans Bold"/>
                  <a:sym typeface="Public Sans Bold"/>
                </a:rPr>
                <a:t> mendeteksi situs judi online </a:t>
              </a:r>
              <a:r>
                <a:rPr lang="en-US" sz="2000" spc="-90">
                  <a:solidFill>
                    <a:srgbClr val="0F0962"/>
                  </a:solidFill>
                  <a:latin typeface="Public Sans"/>
                  <a:ea typeface="Public Sans"/>
                  <a:cs typeface="Public Sans"/>
                  <a:sym typeface="Public Sans"/>
                </a:rPr>
                <a:t>menggunakan model </a:t>
              </a:r>
              <a:r>
                <a:rPr lang="en-US" sz="2000" i="1" spc="-90">
                  <a:solidFill>
                    <a:srgbClr val="0F0962"/>
                  </a:solidFill>
                  <a:latin typeface="Public Sans Italics"/>
                  <a:ea typeface="Public Sans Italics"/>
                  <a:cs typeface="Public Sans Italics"/>
                  <a:sym typeface="Public Sans Italics"/>
                </a:rPr>
                <a:t>pretrained </a:t>
              </a:r>
              <a:r>
                <a:rPr lang="en-US" sz="2000" b="1" spc="-90">
                  <a:solidFill>
                    <a:srgbClr val="0F0962"/>
                  </a:solidFill>
                  <a:latin typeface="Public Sans Bold"/>
                  <a:ea typeface="Public Sans Bold"/>
                  <a:cs typeface="Public Sans Bold"/>
                  <a:sym typeface="Public Sans Bold"/>
                </a:rPr>
                <a:t>EfficientNet-B3</a:t>
              </a:r>
              <a:r>
                <a:rPr lang="en-US" sz="2000" spc="-90">
                  <a:solidFill>
                    <a:srgbClr val="0F0962"/>
                  </a:solidFill>
                  <a:latin typeface="Public Sans"/>
                  <a:ea typeface="Public Sans"/>
                  <a:cs typeface="Public Sans"/>
                  <a:sym typeface="Public Sans"/>
                </a:rPr>
                <a:t>?</a:t>
              </a:r>
            </a:p>
          </p:txBody>
        </p:sp>
        <p:sp>
          <p:nvSpPr>
            <p:cNvPr id="20" name="Freeform 20"/>
            <p:cNvSpPr/>
            <p:nvPr/>
          </p:nvSpPr>
          <p:spPr>
            <a:xfrm rot="-10800000" flipV="1">
              <a:off x="10708263" y="1123923"/>
              <a:ext cx="1977465" cy="1032544"/>
            </a:xfrm>
            <a:custGeom>
              <a:avLst/>
              <a:gdLst/>
              <a:ahLst/>
              <a:cxnLst/>
              <a:rect l="l" t="t" r="r" b="b"/>
              <a:pathLst>
                <a:path w="1977465" h="1032544">
                  <a:moveTo>
                    <a:pt x="0" y="1032544"/>
                  </a:moveTo>
                  <a:lnTo>
                    <a:pt x="1977465" y="1032544"/>
                  </a:lnTo>
                  <a:lnTo>
                    <a:pt x="1977465" y="0"/>
                  </a:lnTo>
                  <a:lnTo>
                    <a:pt x="0" y="0"/>
                  </a:lnTo>
                  <a:lnTo>
                    <a:pt x="0" y="1032544"/>
                  </a:lnTo>
                  <a:close/>
                </a:path>
              </a:pathLst>
            </a:custGeom>
            <a:blipFill>
              <a:blip r:embed="rId15">
                <a:extLst>
                  <a:ext uri="{96DAC541-7B7A-43D3-8B79-37D633B846F1}">
                    <asvg:svgBlip xmlns:asvg="http://schemas.microsoft.com/office/drawing/2016/SVG/main" r:embed="rId16"/>
                  </a:ext>
                </a:extLst>
              </a:blip>
              <a:stretch>
                <a:fillRect l="-62326" r="-1687" b="-60195"/>
              </a:stretch>
            </a:blipFill>
          </p:spPr>
        </p:sp>
        <p:sp>
          <p:nvSpPr>
            <p:cNvPr id="21" name="TextBox 21"/>
            <p:cNvSpPr txBox="1"/>
            <p:nvPr/>
          </p:nvSpPr>
          <p:spPr>
            <a:xfrm>
              <a:off x="0" y="9525"/>
              <a:ext cx="1918303" cy="1948224"/>
            </a:xfrm>
            <a:prstGeom prst="rect">
              <a:avLst/>
            </a:prstGeom>
          </p:spPr>
          <p:txBody>
            <a:bodyPr lIns="0" tIns="0" rIns="0" bIns="0" rtlCol="0" anchor="t">
              <a:spAutoFit/>
            </a:bodyPr>
            <a:lstStyle/>
            <a:p>
              <a:pPr algn="l">
                <a:lnSpc>
                  <a:spcPts val="10518"/>
                </a:lnSpc>
              </a:pPr>
              <a:r>
                <a:rPr lang="en-US" sz="9650" b="1" spc="-434">
                  <a:solidFill>
                    <a:srgbClr val="0F0962"/>
                  </a:solidFill>
                  <a:latin typeface="Poppins Bold"/>
                  <a:ea typeface="Poppins Bold"/>
                  <a:cs typeface="Poppins Bold"/>
                  <a:sym typeface="Poppins Bold"/>
                </a:rPr>
                <a:t>01</a:t>
              </a:r>
            </a:p>
          </p:txBody>
        </p:sp>
      </p:grpSp>
      <p:sp>
        <p:nvSpPr>
          <p:cNvPr id="22" name="Freeform 22"/>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7">
              <a:alphaModFix amt="9999"/>
              <a:extLst>
                <a:ext uri="{96DAC541-7B7A-43D3-8B79-37D633B846F1}">
                  <asvg:svgBlip xmlns:asvg="http://schemas.microsoft.com/office/drawing/2016/SVG/main" r:embed="rId18"/>
                </a:ext>
              </a:extLst>
            </a:blip>
            <a:stretch>
              <a:fillRect/>
            </a:stretch>
          </a:blipFill>
        </p:spPr>
      </p:sp>
      <p:grpSp>
        <p:nvGrpSpPr>
          <p:cNvPr id="23" name="Group 23"/>
          <p:cNvGrpSpPr/>
          <p:nvPr/>
        </p:nvGrpSpPr>
        <p:grpSpPr>
          <a:xfrm>
            <a:off x="1466175" y="4860693"/>
            <a:ext cx="9514296" cy="1548817"/>
            <a:chOff x="0" y="0"/>
            <a:chExt cx="12685728" cy="2065089"/>
          </a:xfrm>
        </p:grpSpPr>
        <p:grpSp>
          <p:nvGrpSpPr>
            <p:cNvPr id="24" name="Group 24"/>
            <p:cNvGrpSpPr/>
            <p:nvPr/>
          </p:nvGrpSpPr>
          <p:grpSpPr>
            <a:xfrm>
              <a:off x="2497576" y="0"/>
              <a:ext cx="10188152" cy="2065089"/>
              <a:chOff x="0" y="0"/>
              <a:chExt cx="2012474" cy="407919"/>
            </a:xfrm>
          </p:grpSpPr>
          <p:sp>
            <p:nvSpPr>
              <p:cNvPr id="25" name="Freeform 25"/>
              <p:cNvSpPr/>
              <p:nvPr/>
            </p:nvSpPr>
            <p:spPr>
              <a:xfrm>
                <a:off x="0" y="0"/>
                <a:ext cx="2012474" cy="407919"/>
              </a:xfrm>
              <a:custGeom>
                <a:avLst/>
                <a:gdLst/>
                <a:ahLst/>
                <a:cxnLst/>
                <a:rect l="l" t="t" r="r" b="b"/>
                <a:pathLst>
                  <a:path w="2012474" h="407919">
                    <a:moveTo>
                      <a:pt x="23303" y="0"/>
                    </a:moveTo>
                    <a:lnTo>
                      <a:pt x="1989171" y="0"/>
                    </a:lnTo>
                    <a:cubicBezTo>
                      <a:pt x="2002041" y="0"/>
                      <a:pt x="2012474" y="10433"/>
                      <a:pt x="2012474" y="23303"/>
                    </a:cubicBezTo>
                    <a:lnTo>
                      <a:pt x="2012474" y="384615"/>
                    </a:lnTo>
                    <a:cubicBezTo>
                      <a:pt x="2012474" y="397485"/>
                      <a:pt x="2002041" y="407919"/>
                      <a:pt x="1989171" y="407919"/>
                    </a:cubicBezTo>
                    <a:lnTo>
                      <a:pt x="23303" y="407919"/>
                    </a:lnTo>
                    <a:cubicBezTo>
                      <a:pt x="10433" y="407919"/>
                      <a:pt x="0" y="397485"/>
                      <a:pt x="0" y="384615"/>
                    </a:cubicBezTo>
                    <a:lnTo>
                      <a:pt x="0" y="23303"/>
                    </a:lnTo>
                    <a:cubicBezTo>
                      <a:pt x="0" y="10433"/>
                      <a:pt x="10433" y="0"/>
                      <a:pt x="23303" y="0"/>
                    </a:cubicBezTo>
                    <a:close/>
                  </a:path>
                </a:pathLst>
              </a:custGeom>
              <a:solidFill>
                <a:srgbClr val="F1F8F3"/>
              </a:solidFill>
              <a:ln cap="rnd">
                <a:noFill/>
                <a:prstDash val="solid"/>
                <a:round/>
              </a:ln>
            </p:spPr>
          </p:sp>
          <p:sp>
            <p:nvSpPr>
              <p:cNvPr id="26" name="TextBox 26"/>
              <p:cNvSpPr txBox="1"/>
              <p:nvPr/>
            </p:nvSpPr>
            <p:spPr>
              <a:xfrm>
                <a:off x="0" y="-66675"/>
                <a:ext cx="2012474" cy="474594"/>
              </a:xfrm>
              <a:prstGeom prst="rect">
                <a:avLst/>
              </a:prstGeom>
            </p:spPr>
            <p:txBody>
              <a:bodyPr lIns="50800" tIns="50800" rIns="50800" bIns="50800" rtlCol="0" anchor="ctr"/>
              <a:lstStyle/>
              <a:p>
                <a:pPr algn="ctr">
                  <a:lnSpc>
                    <a:spcPts val="2591"/>
                  </a:lnSpc>
                </a:pPr>
                <a:endParaRPr/>
              </a:p>
            </p:txBody>
          </p:sp>
        </p:grpSp>
        <p:sp>
          <p:nvSpPr>
            <p:cNvPr id="27" name="TextBox 27"/>
            <p:cNvSpPr txBox="1"/>
            <p:nvPr/>
          </p:nvSpPr>
          <p:spPr>
            <a:xfrm>
              <a:off x="2880982" y="179594"/>
              <a:ext cx="9502225" cy="1553844"/>
            </a:xfrm>
            <a:prstGeom prst="rect">
              <a:avLst/>
            </a:prstGeom>
          </p:spPr>
          <p:txBody>
            <a:bodyPr lIns="0" tIns="0" rIns="0" bIns="0" rtlCol="0" anchor="t">
              <a:spAutoFit/>
            </a:bodyPr>
            <a:lstStyle/>
            <a:p>
              <a:pPr marL="0" lvl="0" indent="0" algn="l">
                <a:lnSpc>
                  <a:spcPts val="3180"/>
                </a:lnSpc>
                <a:spcBef>
                  <a:spcPct val="0"/>
                </a:spcBef>
              </a:pPr>
              <a:r>
                <a:rPr lang="en-US" sz="2000" b="1" spc="-90">
                  <a:solidFill>
                    <a:srgbClr val="0F0962"/>
                  </a:solidFill>
                  <a:latin typeface="Public Sans Medium"/>
                  <a:ea typeface="Public Sans Medium"/>
                  <a:cs typeface="Public Sans Medium"/>
                  <a:sym typeface="Public Sans Medium"/>
                </a:rPr>
                <a:t>Bagaimana cara </a:t>
              </a:r>
              <a:r>
                <a:rPr lang="en-US" sz="2000" b="1" spc="-90">
                  <a:solidFill>
                    <a:srgbClr val="0F0962"/>
                  </a:solidFill>
                  <a:latin typeface="Public Sans Bold"/>
                  <a:ea typeface="Public Sans Bold"/>
                  <a:cs typeface="Public Sans Bold"/>
                  <a:sym typeface="Public Sans Bold"/>
                </a:rPr>
                <a:t>merancang </a:t>
              </a:r>
              <a:r>
                <a:rPr lang="en-US" sz="2000" b="1" spc="-90">
                  <a:solidFill>
                    <a:srgbClr val="0F0962"/>
                  </a:solidFill>
                  <a:latin typeface="Public Sans Medium"/>
                  <a:ea typeface="Public Sans Medium"/>
                  <a:cs typeface="Public Sans Medium"/>
                  <a:sym typeface="Public Sans Medium"/>
                </a:rPr>
                <a:t>dan </a:t>
              </a:r>
              <a:r>
                <a:rPr lang="en-US" sz="2000" b="1" spc="-90">
                  <a:solidFill>
                    <a:srgbClr val="0F0962"/>
                  </a:solidFill>
                  <a:latin typeface="Public Sans Bold"/>
                  <a:ea typeface="Public Sans Bold"/>
                  <a:cs typeface="Public Sans Bold"/>
                  <a:sym typeface="Public Sans Bold"/>
                </a:rPr>
                <a:t>mengevaluasi </a:t>
              </a:r>
              <a:r>
                <a:rPr lang="en-US" sz="2000" b="1" spc="-90">
                  <a:solidFill>
                    <a:srgbClr val="0F0962"/>
                  </a:solidFill>
                  <a:latin typeface="Public Sans Medium"/>
                  <a:ea typeface="Public Sans Medium"/>
                  <a:cs typeface="Public Sans Medium"/>
                  <a:sym typeface="Public Sans Medium"/>
                </a:rPr>
                <a:t>model </a:t>
              </a:r>
              <a:r>
                <a:rPr lang="en-US" sz="2000" b="1" spc="-90">
                  <a:solidFill>
                    <a:srgbClr val="0F0962"/>
                  </a:solidFill>
                  <a:latin typeface="Public Sans Bold"/>
                  <a:ea typeface="Public Sans Bold"/>
                  <a:cs typeface="Public Sans Bold"/>
                  <a:sym typeface="Public Sans Bold"/>
                </a:rPr>
                <a:t>klasifikasi teks </a:t>
              </a:r>
              <a:r>
                <a:rPr lang="en-US" sz="2000" b="1" spc="-90">
                  <a:solidFill>
                    <a:srgbClr val="0F0962"/>
                  </a:solidFill>
                  <a:latin typeface="Public Sans Medium"/>
                  <a:ea typeface="Public Sans Medium"/>
                  <a:cs typeface="Public Sans Medium"/>
                  <a:sym typeface="Public Sans Medium"/>
                </a:rPr>
                <a:t>untuk</a:t>
              </a:r>
              <a:r>
                <a:rPr lang="en-US" sz="2000" b="1" spc="-90">
                  <a:solidFill>
                    <a:srgbClr val="0F0962"/>
                  </a:solidFill>
                  <a:latin typeface="Public Sans Bold"/>
                  <a:ea typeface="Public Sans Bold"/>
                  <a:cs typeface="Public Sans Bold"/>
                  <a:sym typeface="Public Sans Bold"/>
                </a:rPr>
                <a:t> mendeteksi situs judi online</a:t>
              </a:r>
              <a:r>
                <a:rPr lang="en-US" sz="2000" spc="-90">
                  <a:solidFill>
                    <a:srgbClr val="0F0962"/>
                  </a:solidFill>
                  <a:latin typeface="Public Sans"/>
                  <a:ea typeface="Public Sans"/>
                  <a:cs typeface="Public Sans"/>
                  <a:sym typeface="Public Sans"/>
                </a:rPr>
                <a:t> </a:t>
              </a:r>
              <a:r>
                <a:rPr lang="en-US" sz="2000" b="1" spc="-90">
                  <a:solidFill>
                    <a:srgbClr val="0F0962"/>
                  </a:solidFill>
                  <a:latin typeface="Public Sans Medium"/>
                  <a:ea typeface="Public Sans Medium"/>
                  <a:cs typeface="Public Sans Medium"/>
                  <a:sym typeface="Public Sans Medium"/>
                </a:rPr>
                <a:t>menggunakan model </a:t>
              </a:r>
              <a:r>
                <a:rPr lang="en-US" sz="2000" b="1" i="1" spc="-90">
                  <a:solidFill>
                    <a:srgbClr val="0F0962"/>
                  </a:solidFill>
                  <a:latin typeface="Public Sans Medium Italics"/>
                  <a:ea typeface="Public Sans Medium Italics"/>
                  <a:cs typeface="Public Sans Medium Italics"/>
                  <a:sym typeface="Public Sans Medium Italics"/>
                </a:rPr>
                <a:t>pretrained </a:t>
              </a:r>
              <a:r>
                <a:rPr lang="en-US" sz="2000" b="1" spc="-90">
                  <a:solidFill>
                    <a:srgbClr val="0F0962"/>
                  </a:solidFill>
                  <a:latin typeface="Public Sans Bold"/>
                  <a:ea typeface="Public Sans Bold"/>
                  <a:cs typeface="Public Sans Bold"/>
                  <a:sym typeface="Public Sans Bold"/>
                </a:rPr>
                <a:t>IndoBERT</a:t>
              </a:r>
              <a:r>
                <a:rPr lang="en-US" sz="2000" b="1" spc="-90">
                  <a:solidFill>
                    <a:srgbClr val="0F0962"/>
                  </a:solidFill>
                  <a:latin typeface="Public Sans Medium"/>
                  <a:ea typeface="Public Sans Medium"/>
                  <a:cs typeface="Public Sans Medium"/>
                  <a:sym typeface="Public Sans Medium"/>
                </a:rPr>
                <a:t>?</a:t>
              </a:r>
            </a:p>
          </p:txBody>
        </p:sp>
        <p:sp>
          <p:nvSpPr>
            <p:cNvPr id="28" name="Freeform 28"/>
            <p:cNvSpPr/>
            <p:nvPr/>
          </p:nvSpPr>
          <p:spPr>
            <a:xfrm rot="-10800000" flipV="1">
              <a:off x="10708263" y="1032544"/>
              <a:ext cx="1977465" cy="1032544"/>
            </a:xfrm>
            <a:custGeom>
              <a:avLst/>
              <a:gdLst/>
              <a:ahLst/>
              <a:cxnLst/>
              <a:rect l="l" t="t" r="r" b="b"/>
              <a:pathLst>
                <a:path w="1977465" h="1032544">
                  <a:moveTo>
                    <a:pt x="0" y="1032545"/>
                  </a:moveTo>
                  <a:lnTo>
                    <a:pt x="1977465" y="1032545"/>
                  </a:lnTo>
                  <a:lnTo>
                    <a:pt x="1977465" y="0"/>
                  </a:lnTo>
                  <a:lnTo>
                    <a:pt x="0" y="0"/>
                  </a:lnTo>
                  <a:lnTo>
                    <a:pt x="0" y="1032545"/>
                  </a:lnTo>
                  <a:close/>
                </a:path>
              </a:pathLst>
            </a:custGeom>
            <a:blipFill>
              <a:blip r:embed="rId15">
                <a:extLst>
                  <a:ext uri="{96DAC541-7B7A-43D3-8B79-37D633B846F1}">
                    <asvg:svgBlip xmlns:asvg="http://schemas.microsoft.com/office/drawing/2016/SVG/main" r:embed="rId16"/>
                  </a:ext>
                </a:extLst>
              </a:blip>
              <a:stretch>
                <a:fillRect l="-62326" r="-1687" b="-60195"/>
              </a:stretch>
            </a:blipFill>
          </p:spPr>
        </p:sp>
        <p:sp>
          <p:nvSpPr>
            <p:cNvPr id="29" name="TextBox 29"/>
            <p:cNvSpPr txBox="1"/>
            <p:nvPr/>
          </p:nvSpPr>
          <p:spPr>
            <a:xfrm>
              <a:off x="0" y="9525"/>
              <a:ext cx="1918303" cy="1948224"/>
            </a:xfrm>
            <a:prstGeom prst="rect">
              <a:avLst/>
            </a:prstGeom>
          </p:spPr>
          <p:txBody>
            <a:bodyPr lIns="0" tIns="0" rIns="0" bIns="0" rtlCol="0" anchor="t">
              <a:spAutoFit/>
            </a:bodyPr>
            <a:lstStyle/>
            <a:p>
              <a:pPr algn="l">
                <a:lnSpc>
                  <a:spcPts val="10518"/>
                </a:lnSpc>
              </a:pPr>
              <a:r>
                <a:rPr lang="en-US" sz="9650" b="1" spc="-434">
                  <a:solidFill>
                    <a:srgbClr val="0F0962"/>
                  </a:solidFill>
                  <a:latin typeface="Poppins Bold"/>
                  <a:ea typeface="Poppins Bold"/>
                  <a:cs typeface="Poppins Bold"/>
                  <a:sym typeface="Poppins Bold"/>
                </a:rPr>
                <a:t>02</a:t>
              </a:r>
            </a:p>
          </p:txBody>
        </p:sp>
      </p:grpSp>
      <p:sp>
        <p:nvSpPr>
          <p:cNvPr id="30" name="Freeform 30"/>
          <p:cNvSpPr/>
          <p:nvPr/>
        </p:nvSpPr>
        <p:spPr>
          <a:xfrm>
            <a:off x="1216948" y="993540"/>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31" name="Group 31"/>
          <p:cNvGrpSpPr/>
          <p:nvPr/>
        </p:nvGrpSpPr>
        <p:grpSpPr>
          <a:xfrm>
            <a:off x="12398673" y="4015614"/>
            <a:ext cx="7479871" cy="1376682"/>
            <a:chOff x="0" y="0"/>
            <a:chExt cx="1970007" cy="362583"/>
          </a:xfrm>
        </p:grpSpPr>
        <p:sp>
          <p:nvSpPr>
            <p:cNvPr id="32" name="Freeform 32"/>
            <p:cNvSpPr/>
            <p:nvPr/>
          </p:nvSpPr>
          <p:spPr>
            <a:xfrm>
              <a:off x="0" y="0"/>
              <a:ext cx="1970007" cy="362583"/>
            </a:xfrm>
            <a:custGeom>
              <a:avLst/>
              <a:gdLst/>
              <a:ahLst/>
              <a:cxnLst/>
              <a:rect l="l" t="t" r="r" b="b"/>
              <a:pathLst>
                <a:path w="1970007" h="362583">
                  <a:moveTo>
                    <a:pt x="1766807" y="0"/>
                  </a:moveTo>
                  <a:cubicBezTo>
                    <a:pt x="1879031" y="0"/>
                    <a:pt x="1970007" y="81167"/>
                    <a:pt x="1970007" y="181291"/>
                  </a:cubicBezTo>
                  <a:cubicBezTo>
                    <a:pt x="1970007" y="281416"/>
                    <a:pt x="1879031" y="362583"/>
                    <a:pt x="1766807" y="362583"/>
                  </a:cubicBezTo>
                  <a:lnTo>
                    <a:pt x="203200" y="362583"/>
                  </a:lnTo>
                  <a:cubicBezTo>
                    <a:pt x="90976" y="362583"/>
                    <a:pt x="0" y="281416"/>
                    <a:pt x="0" y="181291"/>
                  </a:cubicBezTo>
                  <a:cubicBezTo>
                    <a:pt x="0" y="81167"/>
                    <a:pt x="90976" y="0"/>
                    <a:pt x="203200" y="0"/>
                  </a:cubicBezTo>
                  <a:close/>
                </a:path>
              </a:pathLst>
            </a:custGeom>
            <a:solidFill>
              <a:srgbClr val="69E18B"/>
            </a:solidFill>
          </p:spPr>
        </p:sp>
        <p:sp>
          <p:nvSpPr>
            <p:cNvPr id="33" name="TextBox 33"/>
            <p:cNvSpPr txBox="1"/>
            <p:nvPr/>
          </p:nvSpPr>
          <p:spPr>
            <a:xfrm>
              <a:off x="0" y="-66675"/>
              <a:ext cx="1970007" cy="429258"/>
            </a:xfrm>
            <a:prstGeom prst="rect">
              <a:avLst/>
            </a:prstGeom>
          </p:spPr>
          <p:txBody>
            <a:bodyPr lIns="50800" tIns="50800" rIns="50800" bIns="50800" rtlCol="0" anchor="ctr"/>
            <a:lstStyle/>
            <a:p>
              <a:pPr algn="ctr">
                <a:lnSpc>
                  <a:spcPts val="2591"/>
                </a:lnSpc>
              </a:pPr>
              <a:endParaRPr/>
            </a:p>
          </p:txBody>
        </p:sp>
      </p:grpSp>
      <p:sp>
        <p:nvSpPr>
          <p:cNvPr id="34" name="Freeform 34"/>
          <p:cNvSpPr/>
          <p:nvPr/>
        </p:nvSpPr>
        <p:spPr>
          <a:xfrm flipH="1">
            <a:off x="16627413" y="3782342"/>
            <a:ext cx="1911997" cy="2061453"/>
          </a:xfrm>
          <a:custGeom>
            <a:avLst/>
            <a:gdLst/>
            <a:ahLst/>
            <a:cxnLst/>
            <a:rect l="l" t="t" r="r" b="b"/>
            <a:pathLst>
              <a:path w="1911997" h="2061453">
                <a:moveTo>
                  <a:pt x="1911998" y="0"/>
                </a:moveTo>
                <a:lnTo>
                  <a:pt x="0" y="0"/>
                </a:lnTo>
                <a:lnTo>
                  <a:pt x="0" y="2061452"/>
                </a:lnTo>
                <a:lnTo>
                  <a:pt x="1911998" y="2061452"/>
                </a:lnTo>
                <a:lnTo>
                  <a:pt x="1911998"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35" name="TextBox 35"/>
          <p:cNvSpPr txBox="1"/>
          <p:nvPr/>
        </p:nvSpPr>
        <p:spPr>
          <a:xfrm>
            <a:off x="12809347" y="3016250"/>
            <a:ext cx="8899905" cy="2181756"/>
          </a:xfrm>
          <a:prstGeom prst="rect">
            <a:avLst/>
          </a:prstGeom>
        </p:spPr>
        <p:txBody>
          <a:bodyPr lIns="0" tIns="0" rIns="0" bIns="0" rtlCol="0" anchor="t">
            <a:spAutoFit/>
          </a:bodyPr>
          <a:lstStyle/>
          <a:p>
            <a:pPr algn="l">
              <a:lnSpc>
                <a:spcPts val="8568"/>
              </a:lnSpc>
            </a:pPr>
            <a:r>
              <a:rPr lang="en-US" sz="7081" b="1" spc="-318">
                <a:solidFill>
                  <a:srgbClr val="0F0962"/>
                </a:solidFill>
                <a:latin typeface="Public Sans Bold"/>
                <a:ea typeface="Public Sans Bold"/>
                <a:cs typeface="Public Sans Bold"/>
                <a:sym typeface="Public Sans Bold"/>
              </a:rPr>
              <a:t>Rumusan </a:t>
            </a:r>
          </a:p>
          <a:p>
            <a:pPr algn="l">
              <a:lnSpc>
                <a:spcPts val="8568"/>
              </a:lnSpc>
            </a:pPr>
            <a:r>
              <a:rPr lang="en-US" sz="7081" b="1" spc="-318">
                <a:solidFill>
                  <a:srgbClr val="0F0962"/>
                </a:solidFill>
                <a:latin typeface="Public Sans Bold"/>
                <a:ea typeface="Public Sans Bold"/>
                <a:cs typeface="Public Sans Bold"/>
                <a:sym typeface="Public Sans Bold"/>
              </a:rPr>
              <a:t>Masalah</a:t>
            </a:r>
          </a:p>
        </p:txBody>
      </p:sp>
      <p:sp>
        <p:nvSpPr>
          <p:cNvPr id="36" name="TextBox 36"/>
          <p:cNvSpPr txBox="1"/>
          <p:nvPr/>
        </p:nvSpPr>
        <p:spPr>
          <a:xfrm>
            <a:off x="12809347" y="5473176"/>
            <a:ext cx="4774065" cy="786765"/>
          </a:xfrm>
          <a:prstGeom prst="rect">
            <a:avLst/>
          </a:prstGeom>
        </p:spPr>
        <p:txBody>
          <a:bodyPr lIns="0" tIns="0" rIns="0" bIns="0" rtlCol="0" anchor="t">
            <a:spAutoFit/>
          </a:bodyPr>
          <a:lstStyle/>
          <a:p>
            <a:pPr marL="0" lvl="0" indent="0" algn="l">
              <a:lnSpc>
                <a:spcPts val="3180"/>
              </a:lnSpc>
              <a:spcBef>
                <a:spcPct val="0"/>
              </a:spcBef>
            </a:pPr>
            <a:r>
              <a:rPr lang="en-US" sz="2000" b="1" spc="-90">
                <a:solidFill>
                  <a:srgbClr val="000000"/>
                </a:solidFill>
                <a:latin typeface="Public Sans Medium"/>
                <a:ea typeface="Public Sans Medium"/>
                <a:cs typeface="Public Sans Medium"/>
                <a:sym typeface="Public Sans Medium"/>
              </a:rPr>
              <a:t>Secara khusus, penelitian ini akan menjawab pertanyaan-pertanyaan berikut.</a:t>
            </a:r>
          </a:p>
        </p:txBody>
      </p:sp>
      <p:grpSp>
        <p:nvGrpSpPr>
          <p:cNvPr id="37" name="Group 37"/>
          <p:cNvGrpSpPr/>
          <p:nvPr/>
        </p:nvGrpSpPr>
        <p:grpSpPr>
          <a:xfrm>
            <a:off x="1466175" y="6733282"/>
            <a:ext cx="9514296" cy="1548817"/>
            <a:chOff x="0" y="0"/>
            <a:chExt cx="12685728" cy="2065089"/>
          </a:xfrm>
        </p:grpSpPr>
        <p:grpSp>
          <p:nvGrpSpPr>
            <p:cNvPr id="38" name="Group 38"/>
            <p:cNvGrpSpPr/>
            <p:nvPr/>
          </p:nvGrpSpPr>
          <p:grpSpPr>
            <a:xfrm>
              <a:off x="2497576" y="0"/>
              <a:ext cx="10188152" cy="2065089"/>
              <a:chOff x="0" y="0"/>
              <a:chExt cx="2012474" cy="407919"/>
            </a:xfrm>
          </p:grpSpPr>
          <p:sp>
            <p:nvSpPr>
              <p:cNvPr id="39" name="Freeform 39"/>
              <p:cNvSpPr/>
              <p:nvPr/>
            </p:nvSpPr>
            <p:spPr>
              <a:xfrm>
                <a:off x="0" y="0"/>
                <a:ext cx="2012474" cy="407919"/>
              </a:xfrm>
              <a:custGeom>
                <a:avLst/>
                <a:gdLst/>
                <a:ahLst/>
                <a:cxnLst/>
                <a:rect l="l" t="t" r="r" b="b"/>
                <a:pathLst>
                  <a:path w="2012474" h="407919">
                    <a:moveTo>
                      <a:pt x="23303" y="0"/>
                    </a:moveTo>
                    <a:lnTo>
                      <a:pt x="1989171" y="0"/>
                    </a:lnTo>
                    <a:cubicBezTo>
                      <a:pt x="2002041" y="0"/>
                      <a:pt x="2012474" y="10433"/>
                      <a:pt x="2012474" y="23303"/>
                    </a:cubicBezTo>
                    <a:lnTo>
                      <a:pt x="2012474" y="384615"/>
                    </a:lnTo>
                    <a:cubicBezTo>
                      <a:pt x="2012474" y="397485"/>
                      <a:pt x="2002041" y="407919"/>
                      <a:pt x="1989171" y="407919"/>
                    </a:cubicBezTo>
                    <a:lnTo>
                      <a:pt x="23303" y="407919"/>
                    </a:lnTo>
                    <a:cubicBezTo>
                      <a:pt x="10433" y="407919"/>
                      <a:pt x="0" y="397485"/>
                      <a:pt x="0" y="384615"/>
                    </a:cubicBezTo>
                    <a:lnTo>
                      <a:pt x="0" y="23303"/>
                    </a:lnTo>
                    <a:cubicBezTo>
                      <a:pt x="0" y="10433"/>
                      <a:pt x="10433" y="0"/>
                      <a:pt x="23303" y="0"/>
                    </a:cubicBezTo>
                    <a:close/>
                  </a:path>
                </a:pathLst>
              </a:custGeom>
              <a:solidFill>
                <a:srgbClr val="F1F8F3"/>
              </a:solidFill>
              <a:ln cap="rnd">
                <a:noFill/>
                <a:prstDash val="solid"/>
                <a:round/>
              </a:ln>
            </p:spPr>
          </p:sp>
          <p:sp>
            <p:nvSpPr>
              <p:cNvPr id="40" name="TextBox 40"/>
              <p:cNvSpPr txBox="1"/>
              <p:nvPr/>
            </p:nvSpPr>
            <p:spPr>
              <a:xfrm>
                <a:off x="0" y="-66675"/>
                <a:ext cx="2012474" cy="474594"/>
              </a:xfrm>
              <a:prstGeom prst="rect">
                <a:avLst/>
              </a:prstGeom>
            </p:spPr>
            <p:txBody>
              <a:bodyPr lIns="50800" tIns="50800" rIns="50800" bIns="50800" rtlCol="0" anchor="ctr"/>
              <a:lstStyle/>
              <a:p>
                <a:pPr algn="ctr">
                  <a:lnSpc>
                    <a:spcPts val="2591"/>
                  </a:lnSpc>
                </a:pPr>
                <a:endParaRPr/>
              </a:p>
            </p:txBody>
          </p:sp>
        </p:grpSp>
        <p:sp>
          <p:nvSpPr>
            <p:cNvPr id="41" name="TextBox 41"/>
            <p:cNvSpPr txBox="1"/>
            <p:nvPr/>
          </p:nvSpPr>
          <p:spPr>
            <a:xfrm>
              <a:off x="2880982" y="179594"/>
              <a:ext cx="9502225" cy="1553844"/>
            </a:xfrm>
            <a:prstGeom prst="rect">
              <a:avLst/>
            </a:prstGeom>
          </p:spPr>
          <p:txBody>
            <a:bodyPr lIns="0" tIns="0" rIns="0" bIns="0" rtlCol="0" anchor="t">
              <a:spAutoFit/>
            </a:bodyPr>
            <a:lstStyle/>
            <a:p>
              <a:pPr marL="0" lvl="0" indent="0" algn="l">
                <a:lnSpc>
                  <a:spcPts val="3180"/>
                </a:lnSpc>
                <a:spcBef>
                  <a:spcPct val="0"/>
                </a:spcBef>
              </a:pPr>
              <a:r>
                <a:rPr lang="en-US" sz="2000" b="1" spc="-90">
                  <a:solidFill>
                    <a:srgbClr val="0F0962"/>
                  </a:solidFill>
                  <a:latin typeface="Public Sans Medium"/>
                  <a:ea typeface="Public Sans Medium"/>
                  <a:cs typeface="Public Sans Medium"/>
                  <a:sym typeface="Public Sans Medium"/>
                </a:rPr>
                <a:t>Bagaimana cara </a:t>
              </a:r>
              <a:r>
                <a:rPr lang="en-US" sz="2000" b="1" spc="-90">
                  <a:solidFill>
                    <a:srgbClr val="0F0962"/>
                  </a:solidFill>
                  <a:latin typeface="Public Sans Bold"/>
                  <a:ea typeface="Public Sans Bold"/>
                  <a:cs typeface="Public Sans Bold"/>
                  <a:sym typeface="Public Sans Bold"/>
                </a:rPr>
                <a:t>merancang </a:t>
              </a:r>
              <a:r>
                <a:rPr lang="en-US" sz="2000" b="1" spc="-90">
                  <a:solidFill>
                    <a:srgbClr val="0F0962"/>
                  </a:solidFill>
                  <a:latin typeface="Public Sans Medium"/>
                  <a:ea typeface="Public Sans Medium"/>
                  <a:cs typeface="Public Sans Medium"/>
                  <a:sym typeface="Public Sans Medium"/>
                </a:rPr>
                <a:t>dan </a:t>
              </a:r>
              <a:r>
                <a:rPr lang="en-US" sz="2000" b="1" spc="-90">
                  <a:solidFill>
                    <a:srgbClr val="0F0962"/>
                  </a:solidFill>
                  <a:latin typeface="Public Sans Bold"/>
                  <a:ea typeface="Public Sans Bold"/>
                  <a:cs typeface="Public Sans Bold"/>
                  <a:sym typeface="Public Sans Bold"/>
                </a:rPr>
                <a:t>mengevaluasi </a:t>
              </a:r>
              <a:r>
                <a:rPr lang="en-US" sz="2000" b="1" spc="-90">
                  <a:solidFill>
                    <a:srgbClr val="0F0962"/>
                  </a:solidFill>
                  <a:latin typeface="Public Sans Medium"/>
                  <a:ea typeface="Public Sans Medium"/>
                  <a:cs typeface="Public Sans Medium"/>
                  <a:sym typeface="Public Sans Medium"/>
                </a:rPr>
                <a:t>model </a:t>
              </a:r>
              <a:r>
                <a:rPr lang="en-US" sz="2000" b="1" spc="-90">
                  <a:solidFill>
                    <a:srgbClr val="0F0962"/>
                  </a:solidFill>
                  <a:latin typeface="Public Sans Bold"/>
                  <a:ea typeface="Public Sans Bold"/>
                  <a:cs typeface="Public Sans Bold"/>
                  <a:sym typeface="Public Sans Bold"/>
                </a:rPr>
                <a:t>klasifikasi multimodal </a:t>
              </a:r>
              <a:r>
                <a:rPr lang="en-US" sz="2000" b="1" spc="-90">
                  <a:solidFill>
                    <a:srgbClr val="0F0962"/>
                  </a:solidFill>
                  <a:latin typeface="Public Sans Medium"/>
                  <a:ea typeface="Public Sans Medium"/>
                  <a:cs typeface="Public Sans Medium"/>
                  <a:sym typeface="Public Sans Medium"/>
                </a:rPr>
                <a:t>berbasis strategi </a:t>
              </a:r>
              <a:r>
                <a:rPr lang="en-US" sz="2000" b="1" i="1" spc="-90">
                  <a:solidFill>
                    <a:srgbClr val="0F0962"/>
                  </a:solidFill>
                  <a:latin typeface="Public Sans Bold Italics"/>
                  <a:ea typeface="Public Sans Bold Italics"/>
                  <a:cs typeface="Public Sans Bold Italics"/>
                  <a:sym typeface="Public Sans Bold Italics"/>
                </a:rPr>
                <a:t>Late Fusion </a:t>
              </a:r>
              <a:r>
                <a:rPr lang="en-US" sz="2000" b="1" spc="-90">
                  <a:solidFill>
                    <a:srgbClr val="0F0962"/>
                  </a:solidFill>
                  <a:latin typeface="Public Sans Medium"/>
                  <a:ea typeface="Public Sans Medium"/>
                  <a:cs typeface="Public Sans Medium"/>
                  <a:sym typeface="Public Sans Medium"/>
                </a:rPr>
                <a:t>dengan </a:t>
              </a:r>
              <a:r>
                <a:rPr lang="en-US" sz="2000" b="1" spc="-90">
                  <a:solidFill>
                    <a:srgbClr val="0F0962"/>
                  </a:solidFill>
                  <a:latin typeface="Public Sans Bold"/>
                  <a:ea typeface="Public Sans Bold"/>
                  <a:cs typeface="Public Sans Bold"/>
                  <a:sym typeface="Public Sans Bold"/>
                </a:rPr>
                <a:t>mengintegrasikan informasi gambar </a:t>
              </a:r>
              <a:r>
                <a:rPr lang="en-US" sz="2000" b="1" spc="-90">
                  <a:solidFill>
                    <a:srgbClr val="0F0962"/>
                  </a:solidFill>
                  <a:latin typeface="Public Sans Medium"/>
                  <a:ea typeface="Public Sans Medium"/>
                  <a:cs typeface="Public Sans Medium"/>
                  <a:sym typeface="Public Sans Medium"/>
                </a:rPr>
                <a:t>dan </a:t>
              </a:r>
              <a:r>
                <a:rPr lang="en-US" sz="2000" b="1" spc="-90">
                  <a:solidFill>
                    <a:srgbClr val="0F0962"/>
                  </a:solidFill>
                  <a:latin typeface="Public Sans Bold"/>
                  <a:ea typeface="Public Sans Bold"/>
                  <a:cs typeface="Public Sans Bold"/>
                  <a:sym typeface="Public Sans Bold"/>
                </a:rPr>
                <a:t>teks</a:t>
              </a:r>
              <a:r>
                <a:rPr lang="en-US" sz="2000" b="1" spc="-90">
                  <a:solidFill>
                    <a:srgbClr val="0F0962"/>
                  </a:solidFill>
                  <a:latin typeface="Public Sans Medium"/>
                  <a:ea typeface="Public Sans Medium"/>
                  <a:cs typeface="Public Sans Medium"/>
                  <a:sym typeface="Public Sans Medium"/>
                </a:rPr>
                <a:t>.</a:t>
              </a:r>
            </a:p>
          </p:txBody>
        </p:sp>
        <p:sp>
          <p:nvSpPr>
            <p:cNvPr id="42" name="Freeform 42"/>
            <p:cNvSpPr/>
            <p:nvPr/>
          </p:nvSpPr>
          <p:spPr>
            <a:xfrm rot="-10800000" flipV="1">
              <a:off x="10708263" y="1032544"/>
              <a:ext cx="1977465" cy="1032544"/>
            </a:xfrm>
            <a:custGeom>
              <a:avLst/>
              <a:gdLst/>
              <a:ahLst/>
              <a:cxnLst/>
              <a:rect l="l" t="t" r="r" b="b"/>
              <a:pathLst>
                <a:path w="1977465" h="1032544">
                  <a:moveTo>
                    <a:pt x="0" y="1032545"/>
                  </a:moveTo>
                  <a:lnTo>
                    <a:pt x="1977465" y="1032545"/>
                  </a:lnTo>
                  <a:lnTo>
                    <a:pt x="1977465" y="0"/>
                  </a:lnTo>
                  <a:lnTo>
                    <a:pt x="0" y="0"/>
                  </a:lnTo>
                  <a:lnTo>
                    <a:pt x="0" y="1032545"/>
                  </a:lnTo>
                  <a:close/>
                </a:path>
              </a:pathLst>
            </a:custGeom>
            <a:blipFill>
              <a:blip r:embed="rId15">
                <a:extLst>
                  <a:ext uri="{96DAC541-7B7A-43D3-8B79-37D633B846F1}">
                    <asvg:svgBlip xmlns:asvg="http://schemas.microsoft.com/office/drawing/2016/SVG/main" r:embed="rId16"/>
                  </a:ext>
                </a:extLst>
              </a:blip>
              <a:stretch>
                <a:fillRect l="-62326" r="-1687" b="-60195"/>
              </a:stretch>
            </a:blipFill>
          </p:spPr>
        </p:sp>
        <p:sp>
          <p:nvSpPr>
            <p:cNvPr id="43" name="TextBox 43"/>
            <p:cNvSpPr txBox="1"/>
            <p:nvPr/>
          </p:nvSpPr>
          <p:spPr>
            <a:xfrm>
              <a:off x="0" y="9525"/>
              <a:ext cx="1918303" cy="1948224"/>
            </a:xfrm>
            <a:prstGeom prst="rect">
              <a:avLst/>
            </a:prstGeom>
          </p:spPr>
          <p:txBody>
            <a:bodyPr lIns="0" tIns="0" rIns="0" bIns="0" rtlCol="0" anchor="t">
              <a:spAutoFit/>
            </a:bodyPr>
            <a:lstStyle/>
            <a:p>
              <a:pPr algn="l">
                <a:lnSpc>
                  <a:spcPts val="10518"/>
                </a:lnSpc>
              </a:pPr>
              <a:r>
                <a:rPr lang="en-US" sz="9650" b="1" spc="-434">
                  <a:solidFill>
                    <a:srgbClr val="0F0962"/>
                  </a:solidFill>
                  <a:latin typeface="Poppins Bold"/>
                  <a:ea typeface="Poppins Bold"/>
                  <a:cs typeface="Poppins Bold"/>
                  <a:sym typeface="Poppins Bold"/>
                </a:rPr>
                <a:t>03</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377752" y="227864"/>
            <a:ext cx="2176845" cy="2176845"/>
          </a:xfrm>
          <a:custGeom>
            <a:avLst/>
            <a:gdLst/>
            <a:ahLst/>
            <a:cxnLst/>
            <a:rect l="l" t="t" r="r" b="b"/>
            <a:pathLst>
              <a:path w="2176845" h="2176845">
                <a:moveTo>
                  <a:pt x="2176845" y="0"/>
                </a:moveTo>
                <a:lnTo>
                  <a:pt x="0" y="0"/>
                </a:lnTo>
                <a:lnTo>
                  <a:pt x="0" y="2176845"/>
                </a:lnTo>
                <a:lnTo>
                  <a:pt x="2176845" y="2176845"/>
                </a:lnTo>
                <a:lnTo>
                  <a:pt x="217684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1315037">
            <a:off x="12130463" y="1321121"/>
            <a:ext cx="1080131" cy="737190"/>
          </a:xfrm>
          <a:custGeom>
            <a:avLst/>
            <a:gdLst/>
            <a:ahLst/>
            <a:cxnLst/>
            <a:rect l="l" t="t" r="r" b="b"/>
            <a:pathLst>
              <a:path w="1080131" h="737190">
                <a:moveTo>
                  <a:pt x="0" y="0"/>
                </a:moveTo>
                <a:lnTo>
                  <a:pt x="1080131" y="0"/>
                </a:lnTo>
                <a:lnTo>
                  <a:pt x="1080131" y="737190"/>
                </a:lnTo>
                <a:lnTo>
                  <a:pt x="0" y="73719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5400000">
            <a:off x="9525637" y="-542077"/>
            <a:ext cx="790665" cy="1539881"/>
          </a:xfrm>
          <a:custGeom>
            <a:avLst/>
            <a:gdLst/>
            <a:ahLst/>
            <a:cxnLst/>
            <a:rect l="l" t="t" r="r" b="b"/>
            <a:pathLst>
              <a:path w="790665" h="1539881">
                <a:moveTo>
                  <a:pt x="0" y="0"/>
                </a:moveTo>
                <a:lnTo>
                  <a:pt x="790665" y="0"/>
                </a:lnTo>
                <a:lnTo>
                  <a:pt x="790665" y="1539881"/>
                </a:lnTo>
                <a:lnTo>
                  <a:pt x="0" y="1539881"/>
                </a:lnTo>
                <a:lnTo>
                  <a:pt x="0" y="0"/>
                </a:lnTo>
                <a:close/>
              </a:path>
            </a:pathLst>
          </a:custGeom>
          <a:blipFill>
            <a:blip r:embed="rId11">
              <a:extLst>
                <a:ext uri="{96DAC541-7B7A-43D3-8B79-37D633B846F1}">
                  <asvg:svgBlip xmlns:asvg="http://schemas.microsoft.com/office/drawing/2016/SVG/main" r:embed="rId12"/>
                </a:ext>
              </a:extLst>
            </a:blip>
            <a:stretch>
              <a:fillRect l="-95074" t="-116293" r="-162147" b="-76007"/>
            </a:stretch>
          </a:blipFill>
        </p:spPr>
      </p:sp>
      <p:sp>
        <p:nvSpPr>
          <p:cNvPr id="14" name="Freeform 14"/>
          <p:cNvSpPr/>
          <p:nvPr/>
        </p:nvSpPr>
        <p:spPr>
          <a:xfrm>
            <a:off x="11703662" y="8593718"/>
            <a:ext cx="1500018" cy="633758"/>
          </a:xfrm>
          <a:custGeom>
            <a:avLst/>
            <a:gdLst/>
            <a:ahLst/>
            <a:cxnLst/>
            <a:rect l="l" t="t" r="r" b="b"/>
            <a:pathLst>
              <a:path w="1500018" h="633758">
                <a:moveTo>
                  <a:pt x="0" y="0"/>
                </a:moveTo>
                <a:lnTo>
                  <a:pt x="1500018" y="0"/>
                </a:lnTo>
                <a:lnTo>
                  <a:pt x="1500018" y="633758"/>
                </a:lnTo>
                <a:lnTo>
                  <a:pt x="0" y="6337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4609039" y="8663219"/>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rot="-2900100" flipV="1">
            <a:off x="6214243" y="8321691"/>
            <a:ext cx="794076" cy="1003572"/>
          </a:xfrm>
          <a:custGeom>
            <a:avLst/>
            <a:gdLst/>
            <a:ahLst/>
            <a:cxnLst/>
            <a:rect l="l" t="t" r="r" b="b"/>
            <a:pathLst>
              <a:path w="794076" h="1003572">
                <a:moveTo>
                  <a:pt x="0" y="1003572"/>
                </a:moveTo>
                <a:lnTo>
                  <a:pt x="794076" y="1003572"/>
                </a:lnTo>
                <a:lnTo>
                  <a:pt x="794076" y="0"/>
                </a:lnTo>
                <a:lnTo>
                  <a:pt x="0" y="0"/>
                </a:lnTo>
                <a:lnTo>
                  <a:pt x="0" y="1003572"/>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17259300" y="949021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alphaModFix amt="9999"/>
              <a:extLst>
                <a:ext uri="{96DAC541-7B7A-43D3-8B79-37D633B846F1}">
                  <asvg:svgBlip xmlns:asvg="http://schemas.microsoft.com/office/drawing/2016/SVG/main" r:embed="rId20"/>
                </a:ext>
              </a:extLst>
            </a:blip>
            <a:stretch>
              <a:fillRect/>
            </a:stretch>
          </a:blipFill>
        </p:spPr>
      </p:sp>
      <p:sp>
        <p:nvSpPr>
          <p:cNvPr id="18" name="Freeform 18"/>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1"/>
            <a:stretch>
              <a:fillRect/>
            </a:stretch>
          </a:blipFill>
        </p:spPr>
      </p:sp>
      <p:graphicFrame>
        <p:nvGraphicFramePr>
          <p:cNvPr id="19" name="Table 19"/>
          <p:cNvGraphicFramePr>
            <a:graphicFrameLocks noGrp="1"/>
          </p:cNvGraphicFramePr>
          <p:nvPr>
            <p:extLst>
              <p:ext uri="{D42A27DB-BD31-4B8C-83A1-F6EECF244321}">
                <p14:modId xmlns:p14="http://schemas.microsoft.com/office/powerpoint/2010/main" val="3077674079"/>
              </p:ext>
            </p:extLst>
          </p:nvPr>
        </p:nvGraphicFramePr>
        <p:xfrm>
          <a:off x="1211586" y="3464076"/>
          <a:ext cx="5001709" cy="4881621"/>
        </p:xfrm>
        <a:graphic>
          <a:graphicData uri="http://schemas.openxmlformats.org/drawingml/2006/table">
            <a:tbl>
              <a:tblPr/>
              <a:tblGrid>
                <a:gridCol w="5001709">
                  <a:extLst>
                    <a:ext uri="{9D8B030D-6E8A-4147-A177-3AD203B41FA5}">
                      <a16:colId xmlns:a16="http://schemas.microsoft.com/office/drawing/2014/main" val="20000"/>
                    </a:ext>
                  </a:extLst>
                </a:gridCol>
              </a:tblGrid>
              <a:tr h="911993">
                <a:tc>
                  <a:txBody>
                    <a:bodyPr/>
                    <a:lstStyle/>
                    <a:p>
                      <a:pPr algn="ctr">
                        <a:lnSpc>
                          <a:spcPts val="3359"/>
                        </a:lnSpc>
                        <a:defRPr/>
                      </a:pPr>
                      <a:r>
                        <a:rPr lang="en-US" sz="2399" b="1">
                          <a:solidFill>
                            <a:srgbClr val="000000"/>
                          </a:solidFill>
                          <a:latin typeface="Public Sans Bold"/>
                          <a:ea typeface="Public Sans Bold"/>
                          <a:cs typeface="Public Sans Bold"/>
                          <a:sym typeface="Public Sans Bold"/>
                        </a:rPr>
                        <a:t>Berbasis URL</a:t>
                      </a:r>
                      <a:endParaRPr lang="en-US" sz="110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solidFill>
                      <a:srgbClr val="DECDFF"/>
                    </a:solidFill>
                  </a:tcPr>
                </a:tc>
                <a:extLst>
                  <a:ext uri="{0D108BD9-81ED-4DB2-BD59-A6C34878D82A}">
                    <a16:rowId xmlns:a16="http://schemas.microsoft.com/office/drawing/2014/main" val="10000"/>
                  </a:ext>
                </a:extLst>
              </a:tr>
              <a:tr h="3969628">
                <a:tc>
                  <a:txBody>
                    <a:bodyPr/>
                    <a:lstStyle/>
                    <a:p>
                      <a:pPr algn="ctr">
                        <a:lnSpc>
                          <a:spcPts val="2799"/>
                        </a:lnSpc>
                        <a:defRPr/>
                      </a:pPr>
                      <a:endParaRPr lang="en-US" sz="1100" dirty="0"/>
                    </a:p>
                  </a:txBody>
                  <a:tcPr marL="190500" marR="190500" marT="190500" marB="190500" anchor="ctr">
                    <a:lnL w="38100" cap="flat" cmpd="sng" algn="ctr">
                      <a:solidFill>
                        <a:srgbClr val="BB99FF"/>
                      </a:solidFill>
                      <a:prstDash val="solid"/>
                      <a:round/>
                      <a:headEnd type="none" w="med" len="med"/>
                      <a:tailEnd type="none" w="med" len="med"/>
                    </a:lnL>
                    <a:lnR w="38100" cap="flat" cmpd="sng" algn="ctr">
                      <a:solidFill>
                        <a:srgbClr val="BB99FF"/>
                      </a:solidFill>
                      <a:prstDash val="solid"/>
                      <a:round/>
                      <a:headEnd type="none" w="med" len="med"/>
                      <a:tailEnd type="none" w="med" len="med"/>
                    </a:lnR>
                    <a:lnT w="38100" cap="flat" cmpd="sng" algn="ctr">
                      <a:solidFill>
                        <a:srgbClr val="BB99FF"/>
                      </a:solidFill>
                      <a:prstDash val="solid"/>
                      <a:round/>
                      <a:headEnd type="none" w="med" len="med"/>
                      <a:tailEnd type="none" w="med" len="med"/>
                    </a:lnT>
                    <a:lnB w="38100" cap="flat" cmpd="sng" algn="ctr">
                      <a:solidFill>
                        <a:srgbClr val="BB99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0" name="Table 20"/>
          <p:cNvGraphicFramePr>
            <a:graphicFrameLocks noGrp="1"/>
          </p:cNvGraphicFramePr>
          <p:nvPr>
            <p:extLst>
              <p:ext uri="{D42A27DB-BD31-4B8C-83A1-F6EECF244321}">
                <p14:modId xmlns:p14="http://schemas.microsoft.com/office/powerpoint/2010/main" val="639675941"/>
              </p:ext>
            </p:extLst>
          </p:nvPr>
        </p:nvGraphicFramePr>
        <p:xfrm>
          <a:off x="6611281" y="3464076"/>
          <a:ext cx="4962220" cy="4881621"/>
        </p:xfrm>
        <a:graphic>
          <a:graphicData uri="http://schemas.openxmlformats.org/drawingml/2006/table">
            <a:tbl>
              <a:tblPr/>
              <a:tblGrid>
                <a:gridCol w="4962220">
                  <a:extLst>
                    <a:ext uri="{9D8B030D-6E8A-4147-A177-3AD203B41FA5}">
                      <a16:colId xmlns:a16="http://schemas.microsoft.com/office/drawing/2014/main" val="20000"/>
                    </a:ext>
                  </a:extLst>
                </a:gridCol>
              </a:tblGrid>
              <a:tr h="911993">
                <a:tc>
                  <a:txBody>
                    <a:bodyPr/>
                    <a:lstStyle/>
                    <a:p>
                      <a:pPr algn="ctr">
                        <a:lnSpc>
                          <a:spcPts val="3359"/>
                        </a:lnSpc>
                        <a:defRPr/>
                      </a:pPr>
                      <a:r>
                        <a:rPr lang="en-US" sz="2399" b="1">
                          <a:solidFill>
                            <a:srgbClr val="000000"/>
                          </a:solidFill>
                          <a:latin typeface="Public Sans Bold"/>
                          <a:ea typeface="Public Sans Bold"/>
                          <a:cs typeface="Public Sans Bold"/>
                          <a:sym typeface="Public Sans Bold"/>
                        </a:rPr>
                        <a:t>Berbasis Fitur Tunggal</a:t>
                      </a:r>
                      <a:endParaRPr lang="en-US" sz="110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solidFill>
                      <a:srgbClr val="FFCDCD"/>
                    </a:solidFill>
                  </a:tcPr>
                </a:tc>
                <a:extLst>
                  <a:ext uri="{0D108BD9-81ED-4DB2-BD59-A6C34878D82A}">
                    <a16:rowId xmlns:a16="http://schemas.microsoft.com/office/drawing/2014/main" val="10000"/>
                  </a:ext>
                </a:extLst>
              </a:tr>
              <a:tr h="3969628">
                <a:tc>
                  <a:txBody>
                    <a:bodyPr/>
                    <a:lstStyle/>
                    <a:p>
                      <a:pPr algn="ctr">
                        <a:lnSpc>
                          <a:spcPts val="2799"/>
                        </a:lnSpc>
                        <a:defRPr/>
                      </a:pPr>
                      <a:endParaRPr lang="en-US" sz="1100" dirty="0"/>
                    </a:p>
                  </a:txBody>
                  <a:tcPr marL="190500" marR="190500" marT="190500" marB="190500" anchor="ctr">
                    <a:lnL w="38100" cap="flat" cmpd="sng" algn="ctr">
                      <a:solidFill>
                        <a:srgbClr val="FF9999"/>
                      </a:solidFill>
                      <a:prstDash val="solid"/>
                      <a:round/>
                      <a:headEnd type="none" w="med" len="med"/>
                      <a:tailEnd type="none" w="med" len="med"/>
                    </a:lnL>
                    <a:lnR w="38100" cap="flat" cmpd="sng" algn="ctr">
                      <a:solidFill>
                        <a:srgbClr val="FF9999"/>
                      </a:solidFill>
                      <a:prstDash val="solid"/>
                      <a:round/>
                      <a:headEnd type="none" w="med" len="med"/>
                      <a:tailEnd type="none" w="med" len="med"/>
                    </a:lnR>
                    <a:lnT w="38100" cap="flat" cmpd="sng" algn="ctr">
                      <a:solidFill>
                        <a:srgbClr val="FF9999"/>
                      </a:solidFill>
                      <a:prstDash val="solid"/>
                      <a:round/>
                      <a:headEnd type="none" w="med" len="med"/>
                      <a:tailEnd type="none" w="med" len="med"/>
                    </a:lnT>
                    <a:lnB w="38100" cap="flat" cmpd="sng" algn="ctr">
                      <a:solidFill>
                        <a:srgbClr val="FF999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21" name="Table 21"/>
          <p:cNvGraphicFramePr>
            <a:graphicFrameLocks noGrp="1"/>
          </p:cNvGraphicFramePr>
          <p:nvPr>
            <p:extLst>
              <p:ext uri="{D42A27DB-BD31-4B8C-83A1-F6EECF244321}">
                <p14:modId xmlns:p14="http://schemas.microsoft.com/office/powerpoint/2010/main" val="644344971"/>
              </p:ext>
            </p:extLst>
          </p:nvPr>
        </p:nvGraphicFramePr>
        <p:xfrm>
          <a:off x="11970978" y="3464076"/>
          <a:ext cx="4981545" cy="4881621"/>
        </p:xfrm>
        <a:graphic>
          <a:graphicData uri="http://schemas.openxmlformats.org/drawingml/2006/table">
            <a:tbl>
              <a:tblPr/>
              <a:tblGrid>
                <a:gridCol w="4981545">
                  <a:extLst>
                    <a:ext uri="{9D8B030D-6E8A-4147-A177-3AD203B41FA5}">
                      <a16:colId xmlns:a16="http://schemas.microsoft.com/office/drawing/2014/main" val="20000"/>
                    </a:ext>
                  </a:extLst>
                </a:gridCol>
              </a:tblGrid>
              <a:tr h="938029">
                <a:tc>
                  <a:txBody>
                    <a:bodyPr/>
                    <a:lstStyle/>
                    <a:p>
                      <a:pPr algn="ctr">
                        <a:lnSpc>
                          <a:spcPts val="3359"/>
                        </a:lnSpc>
                        <a:defRPr/>
                      </a:pPr>
                      <a:r>
                        <a:rPr lang="en-US" sz="2400" b="1">
                          <a:solidFill>
                            <a:srgbClr val="000000"/>
                          </a:solidFill>
                          <a:latin typeface="Public Sans Bold"/>
                          <a:ea typeface="Public Sans Bold"/>
                          <a:cs typeface="Public Sans Bold"/>
                          <a:sym typeface="Public Sans Bold"/>
                        </a:rPr>
                        <a:t>Berbasis Fitur Campuran</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solidFill>
                      <a:srgbClr val="FFEBCD"/>
                    </a:solidFill>
                  </a:tcPr>
                </a:tc>
                <a:extLst>
                  <a:ext uri="{0D108BD9-81ED-4DB2-BD59-A6C34878D82A}">
                    <a16:rowId xmlns:a16="http://schemas.microsoft.com/office/drawing/2014/main" val="10000"/>
                  </a:ext>
                </a:extLst>
              </a:tr>
              <a:tr h="3943592">
                <a:tc>
                  <a:txBody>
                    <a:bodyPr/>
                    <a:lstStyle/>
                    <a:p>
                      <a:pPr algn="ctr">
                        <a:lnSpc>
                          <a:spcPts val="2239"/>
                        </a:lnSpc>
                        <a:defRPr/>
                      </a:pPr>
                      <a:endParaRPr lang="en-US" sz="11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2" name="TextBox 22"/>
          <p:cNvSpPr txBox="1"/>
          <p:nvPr/>
        </p:nvSpPr>
        <p:spPr>
          <a:xfrm>
            <a:off x="1173487" y="1320512"/>
            <a:ext cx="11627770" cy="1013331"/>
          </a:xfrm>
          <a:prstGeom prst="rect">
            <a:avLst/>
          </a:prstGeom>
        </p:spPr>
        <p:txBody>
          <a:bodyPr lIns="0" tIns="0" rIns="0" bIns="0" rtlCol="0" anchor="t">
            <a:spAutoFit/>
          </a:bodyPr>
          <a:lstStyle/>
          <a:p>
            <a:pPr algn="l">
              <a:lnSpc>
                <a:spcPts val="7719"/>
              </a:lnSpc>
            </a:pPr>
            <a:r>
              <a:rPr lang="en-US" sz="7081" b="1" spc="-318">
                <a:solidFill>
                  <a:srgbClr val="0F0962"/>
                </a:solidFill>
                <a:latin typeface="Public Sans Bold"/>
                <a:ea typeface="Public Sans Bold"/>
                <a:cs typeface="Public Sans Bold"/>
                <a:sym typeface="Public Sans Bold"/>
              </a:rPr>
              <a:t>Kajian Literatur</a:t>
            </a:r>
          </a:p>
        </p:txBody>
      </p:sp>
      <p:sp>
        <p:nvSpPr>
          <p:cNvPr id="23" name="TextBox 23"/>
          <p:cNvSpPr txBox="1"/>
          <p:nvPr/>
        </p:nvSpPr>
        <p:spPr>
          <a:xfrm>
            <a:off x="1513027" y="4544088"/>
            <a:ext cx="4459458" cy="10636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000000"/>
                </a:solidFill>
                <a:latin typeface="Public Sans Bold"/>
                <a:ea typeface="Public Sans Bold"/>
                <a:cs typeface="Public Sans Bold"/>
                <a:sym typeface="Public Sans Bold"/>
              </a:rPr>
              <a:t>“Classification of Malicious Websites Using Machine Learning Based on URL Characteristics”</a:t>
            </a:r>
          </a:p>
        </p:txBody>
      </p:sp>
      <p:sp>
        <p:nvSpPr>
          <p:cNvPr id="24" name="TextBox 24"/>
          <p:cNvSpPr txBox="1"/>
          <p:nvPr/>
        </p:nvSpPr>
        <p:spPr>
          <a:xfrm>
            <a:off x="6871594" y="4544088"/>
            <a:ext cx="4459458" cy="10636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000000"/>
                </a:solidFill>
                <a:latin typeface="Public Sans Bold"/>
                <a:ea typeface="Public Sans Bold"/>
                <a:cs typeface="Public Sans Bold"/>
                <a:sym typeface="Public Sans Bold"/>
              </a:rPr>
              <a:t>“Sistem Deteksi Konten Negatif pada Teks Website Menggunakan Metode Random Forest”</a:t>
            </a:r>
          </a:p>
        </p:txBody>
      </p:sp>
      <p:sp>
        <p:nvSpPr>
          <p:cNvPr id="25" name="TextBox 25"/>
          <p:cNvSpPr txBox="1"/>
          <p:nvPr/>
        </p:nvSpPr>
        <p:spPr>
          <a:xfrm>
            <a:off x="12251450" y="4567376"/>
            <a:ext cx="4459458" cy="10636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000000"/>
                </a:solidFill>
                <a:latin typeface="Public Sans Bold"/>
                <a:ea typeface="Public Sans Bold"/>
                <a:cs typeface="Public Sans Bold"/>
                <a:sym typeface="Public Sans Bold"/>
              </a:rPr>
              <a:t>“A Hybrid Multimodal Data Fusion-Based Method for Identifying Gambling Websites”</a:t>
            </a:r>
          </a:p>
        </p:txBody>
      </p:sp>
      <p:sp>
        <p:nvSpPr>
          <p:cNvPr id="26" name="TextBox 26"/>
          <p:cNvSpPr txBox="1"/>
          <p:nvPr/>
        </p:nvSpPr>
        <p:spPr>
          <a:xfrm>
            <a:off x="1513027" y="5790545"/>
            <a:ext cx="4459458" cy="14160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Public Sans"/>
                <a:ea typeface="Public Sans"/>
                <a:cs typeface="Public Sans"/>
                <a:sym typeface="Public Sans"/>
              </a:rPr>
              <a:t>Deteksi situs berbahaya berdasarkan karakteristik URL menggunakan RF, DT, dan SVM. RF mencapai akurasi tertinggi sebesar 95.68%.</a:t>
            </a:r>
          </a:p>
        </p:txBody>
      </p:sp>
      <p:sp>
        <p:nvSpPr>
          <p:cNvPr id="27" name="TextBox 27"/>
          <p:cNvSpPr txBox="1"/>
          <p:nvPr/>
        </p:nvSpPr>
        <p:spPr>
          <a:xfrm>
            <a:off x="1494653" y="7718563"/>
            <a:ext cx="4459458" cy="358775"/>
          </a:xfrm>
          <a:prstGeom prst="rect">
            <a:avLst/>
          </a:prstGeom>
        </p:spPr>
        <p:txBody>
          <a:bodyPr lIns="0" tIns="0" rIns="0" bIns="0" rtlCol="0" anchor="t">
            <a:spAutoFit/>
          </a:bodyPr>
          <a:lstStyle/>
          <a:p>
            <a:pPr marL="0" lvl="0" indent="0" algn="ctr">
              <a:lnSpc>
                <a:spcPts val="2800"/>
              </a:lnSpc>
              <a:spcBef>
                <a:spcPct val="0"/>
              </a:spcBef>
            </a:pPr>
            <a:r>
              <a:rPr lang="en-US" sz="2000" i="1">
                <a:solidFill>
                  <a:srgbClr val="000000"/>
                </a:solidFill>
                <a:latin typeface="Public Sans Italics"/>
                <a:ea typeface="Public Sans Italics"/>
                <a:cs typeface="Public Sans Italics"/>
                <a:sym typeface="Public Sans Italics"/>
              </a:rPr>
              <a:t>Ha et al, 2023</a:t>
            </a:r>
          </a:p>
        </p:txBody>
      </p:sp>
      <p:sp>
        <p:nvSpPr>
          <p:cNvPr id="28" name="TextBox 28"/>
          <p:cNvSpPr txBox="1"/>
          <p:nvPr/>
        </p:nvSpPr>
        <p:spPr>
          <a:xfrm>
            <a:off x="6880781" y="5790545"/>
            <a:ext cx="4459458" cy="1416050"/>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Public Sans"/>
                <a:ea typeface="Public Sans"/>
                <a:cs typeface="Public Sans"/>
                <a:sym typeface="Public Sans"/>
              </a:rPr>
              <a:t>Klasifikasi teks situs negatif (penipuan, pornografi, judi) menggunakan TF-IDF + RF. Model ini mencapai akurasi 92%.</a:t>
            </a:r>
          </a:p>
        </p:txBody>
      </p:sp>
      <p:sp>
        <p:nvSpPr>
          <p:cNvPr id="29" name="TextBox 29"/>
          <p:cNvSpPr txBox="1"/>
          <p:nvPr/>
        </p:nvSpPr>
        <p:spPr>
          <a:xfrm>
            <a:off x="6862408" y="7718563"/>
            <a:ext cx="4459458" cy="358775"/>
          </a:xfrm>
          <a:prstGeom prst="rect">
            <a:avLst/>
          </a:prstGeom>
        </p:spPr>
        <p:txBody>
          <a:bodyPr lIns="0" tIns="0" rIns="0" bIns="0" rtlCol="0" anchor="t">
            <a:spAutoFit/>
          </a:bodyPr>
          <a:lstStyle/>
          <a:p>
            <a:pPr marL="0" lvl="0" indent="0" algn="ctr">
              <a:lnSpc>
                <a:spcPts val="2800"/>
              </a:lnSpc>
              <a:spcBef>
                <a:spcPct val="0"/>
              </a:spcBef>
            </a:pPr>
            <a:r>
              <a:rPr lang="en-US" sz="2000" i="1">
                <a:solidFill>
                  <a:srgbClr val="000000"/>
                </a:solidFill>
                <a:latin typeface="Public Sans Italics"/>
                <a:ea typeface="Public Sans Italics"/>
                <a:cs typeface="Public Sans Italics"/>
                <a:sym typeface="Public Sans Italics"/>
              </a:rPr>
              <a:t>A. Wibowo &amp; Syahputra, 2022</a:t>
            </a:r>
          </a:p>
        </p:txBody>
      </p:sp>
      <p:sp>
        <p:nvSpPr>
          <p:cNvPr id="30" name="TextBox 30"/>
          <p:cNvSpPr txBox="1"/>
          <p:nvPr/>
        </p:nvSpPr>
        <p:spPr>
          <a:xfrm>
            <a:off x="12251450" y="5790545"/>
            <a:ext cx="4459458" cy="1768475"/>
          </a:xfrm>
          <a:prstGeom prst="rect">
            <a:avLst/>
          </a:prstGeom>
        </p:spPr>
        <p:txBody>
          <a:bodyPr lIns="0" tIns="0" rIns="0" bIns="0" rtlCol="0" anchor="t">
            <a:spAutoFit/>
          </a:bodyPr>
          <a:lstStyle/>
          <a:p>
            <a:pPr marL="0" lvl="0" indent="0" algn="ctr">
              <a:lnSpc>
                <a:spcPts val="2800"/>
              </a:lnSpc>
              <a:spcBef>
                <a:spcPct val="0"/>
              </a:spcBef>
            </a:pPr>
            <a:r>
              <a:rPr lang="en-US" sz="2000" dirty="0" err="1">
                <a:solidFill>
                  <a:srgbClr val="000000"/>
                </a:solidFill>
                <a:latin typeface="Public Sans"/>
                <a:ea typeface="Public Sans"/>
                <a:cs typeface="Public Sans"/>
                <a:sym typeface="Public Sans"/>
              </a:rPr>
              <a:t>Deteksi</a:t>
            </a:r>
            <a:r>
              <a:rPr lang="en-US" sz="2000" dirty="0">
                <a:solidFill>
                  <a:srgbClr val="000000"/>
                </a:solidFill>
                <a:latin typeface="Public Sans"/>
                <a:ea typeface="Public Sans"/>
                <a:cs typeface="Public Sans"/>
                <a:sym typeface="Public Sans"/>
              </a:rPr>
              <a:t> situs </a:t>
            </a:r>
            <a:r>
              <a:rPr lang="en-US" sz="2000" dirty="0" err="1">
                <a:solidFill>
                  <a:srgbClr val="000000"/>
                </a:solidFill>
                <a:latin typeface="Public Sans"/>
                <a:ea typeface="Public Sans"/>
                <a:cs typeface="Public Sans"/>
                <a:sym typeface="Public Sans"/>
              </a:rPr>
              <a:t>judi</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dengan</a:t>
            </a:r>
            <a:r>
              <a:rPr lang="en-US" sz="2000" dirty="0">
                <a:solidFill>
                  <a:srgbClr val="000000"/>
                </a:solidFill>
                <a:latin typeface="Public Sans"/>
                <a:ea typeface="Public Sans"/>
                <a:cs typeface="Public Sans"/>
                <a:sym typeface="Public Sans"/>
              </a:rPr>
              <a:t> data multimodal (</a:t>
            </a:r>
            <a:r>
              <a:rPr lang="en-US" sz="2000" dirty="0" err="1">
                <a:solidFill>
                  <a:srgbClr val="000000"/>
                </a:solidFill>
                <a:latin typeface="Public Sans"/>
                <a:ea typeface="Public Sans"/>
                <a:cs typeface="Public Sans"/>
                <a:sym typeface="Public Sans"/>
              </a:rPr>
              <a:t>gambar</a:t>
            </a:r>
            <a:r>
              <a:rPr lang="en-US" sz="2000" dirty="0">
                <a:solidFill>
                  <a:srgbClr val="000000"/>
                </a:solidFill>
                <a:latin typeface="Public Sans"/>
                <a:ea typeface="Public Sans"/>
                <a:cs typeface="Public Sans"/>
                <a:sym typeface="Public Sans"/>
              </a:rPr>
              <a:t> + </a:t>
            </a:r>
            <a:r>
              <a:rPr lang="en-US" sz="2000" dirty="0" err="1">
                <a:solidFill>
                  <a:srgbClr val="000000"/>
                </a:solidFill>
                <a:latin typeface="Public Sans"/>
                <a:ea typeface="Public Sans"/>
                <a:cs typeface="Public Sans"/>
                <a:sym typeface="Public Sans"/>
              </a:rPr>
              <a:t>teks</a:t>
            </a:r>
            <a:r>
              <a:rPr lang="en-US" sz="2000" dirty="0">
                <a:solidFill>
                  <a:srgbClr val="000000"/>
                </a:solidFill>
                <a:latin typeface="Public Sans"/>
                <a:ea typeface="Public Sans"/>
                <a:cs typeface="Public Sans"/>
                <a:sym typeface="Public Sans"/>
              </a:rPr>
              <a:t>), model ResNet34 + Bi-LSTM. Model </a:t>
            </a:r>
            <a:r>
              <a:rPr lang="en-US" sz="2000" dirty="0" err="1">
                <a:solidFill>
                  <a:srgbClr val="000000"/>
                </a:solidFill>
                <a:latin typeface="Public Sans"/>
                <a:ea typeface="Public Sans"/>
                <a:cs typeface="Public Sans"/>
                <a:sym typeface="Public Sans"/>
              </a:rPr>
              <a:t>lebih</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akurat</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dibanding</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metode</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berbasis</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fitur</a:t>
            </a:r>
            <a:r>
              <a:rPr lang="en-US" sz="2000" dirty="0">
                <a:solidFill>
                  <a:srgbClr val="000000"/>
                </a:solidFill>
                <a:latin typeface="Public Sans"/>
                <a:ea typeface="Public Sans"/>
                <a:cs typeface="Public Sans"/>
                <a:sym typeface="Public Sans"/>
              </a:rPr>
              <a:t> </a:t>
            </a:r>
            <a:r>
              <a:rPr lang="en-US" sz="2000" dirty="0" err="1">
                <a:solidFill>
                  <a:srgbClr val="000000"/>
                </a:solidFill>
                <a:latin typeface="Public Sans"/>
                <a:ea typeface="Public Sans"/>
                <a:cs typeface="Public Sans"/>
                <a:sym typeface="Public Sans"/>
              </a:rPr>
              <a:t>tunggal</a:t>
            </a:r>
            <a:r>
              <a:rPr lang="en-US" sz="2000" dirty="0">
                <a:solidFill>
                  <a:srgbClr val="000000"/>
                </a:solidFill>
                <a:latin typeface="Public Sans"/>
                <a:ea typeface="Public Sans"/>
                <a:cs typeface="Public Sans"/>
                <a:sym typeface="Public Sans"/>
              </a:rPr>
              <a:t>.</a:t>
            </a:r>
          </a:p>
        </p:txBody>
      </p:sp>
      <p:sp>
        <p:nvSpPr>
          <p:cNvPr id="31" name="TextBox 31"/>
          <p:cNvSpPr txBox="1"/>
          <p:nvPr/>
        </p:nvSpPr>
        <p:spPr>
          <a:xfrm>
            <a:off x="12233077" y="7718563"/>
            <a:ext cx="4459458" cy="358775"/>
          </a:xfrm>
          <a:prstGeom prst="rect">
            <a:avLst/>
          </a:prstGeom>
        </p:spPr>
        <p:txBody>
          <a:bodyPr lIns="0" tIns="0" rIns="0" bIns="0" rtlCol="0" anchor="t">
            <a:spAutoFit/>
          </a:bodyPr>
          <a:lstStyle/>
          <a:p>
            <a:pPr marL="0" lvl="0" indent="0" algn="ctr">
              <a:lnSpc>
                <a:spcPts val="2800"/>
              </a:lnSpc>
              <a:spcBef>
                <a:spcPct val="0"/>
              </a:spcBef>
            </a:pPr>
            <a:r>
              <a:rPr lang="en-US" sz="2000" i="1">
                <a:solidFill>
                  <a:srgbClr val="000000"/>
                </a:solidFill>
                <a:latin typeface="Public Sans Italics"/>
                <a:ea typeface="Public Sans Italics"/>
                <a:cs typeface="Public Sans Italics"/>
                <a:sym typeface="Public Sans Italics"/>
              </a:rPr>
              <a:t>Wang et al, 2022</a:t>
            </a:r>
          </a:p>
        </p:txBody>
      </p:sp>
      <p:sp>
        <p:nvSpPr>
          <p:cNvPr id="32" name="TextBox 32"/>
          <p:cNvSpPr txBox="1"/>
          <p:nvPr/>
        </p:nvSpPr>
        <p:spPr>
          <a:xfrm>
            <a:off x="1230637" y="2576159"/>
            <a:ext cx="15760743" cy="358775"/>
          </a:xfrm>
          <a:prstGeom prst="rect">
            <a:avLst/>
          </a:prstGeom>
        </p:spPr>
        <p:txBody>
          <a:bodyPr lIns="0" tIns="0" rIns="0" bIns="0" rtlCol="0" anchor="t">
            <a:spAutoFit/>
          </a:bodyPr>
          <a:lstStyle/>
          <a:p>
            <a:pPr marL="0" lvl="0" indent="0" algn="l">
              <a:lnSpc>
                <a:spcPts val="2800"/>
              </a:lnSpc>
              <a:spcBef>
                <a:spcPct val="0"/>
              </a:spcBef>
            </a:pPr>
            <a:r>
              <a:rPr lang="en-US" sz="2000">
                <a:solidFill>
                  <a:srgbClr val="000000"/>
                </a:solidFill>
                <a:latin typeface="Public Sans"/>
                <a:ea typeface="Public Sans"/>
                <a:cs typeface="Public Sans"/>
                <a:sym typeface="Public Sans"/>
              </a:rPr>
              <a:t>Selain meto</a:t>
            </a:r>
            <a:r>
              <a:rPr lang="en-US" sz="2000" u="none" strike="noStrike">
                <a:solidFill>
                  <a:srgbClr val="000000"/>
                </a:solidFill>
                <a:latin typeface="Public Sans"/>
                <a:ea typeface="Public Sans"/>
                <a:cs typeface="Public Sans"/>
                <a:sym typeface="Public Sans"/>
              </a:rPr>
              <a:t>de </a:t>
            </a:r>
            <a:r>
              <a:rPr lang="en-US" sz="2000" i="1" u="none" strike="noStrike">
                <a:solidFill>
                  <a:srgbClr val="000000"/>
                </a:solidFill>
                <a:latin typeface="Public Sans Italics"/>
                <a:ea typeface="Public Sans Italics"/>
                <a:cs typeface="Public Sans Italics"/>
                <a:sym typeface="Public Sans Italics"/>
              </a:rPr>
              <a:t>blacklist </a:t>
            </a:r>
            <a:r>
              <a:rPr lang="en-US" sz="2000" u="none" strike="noStrike">
                <a:solidFill>
                  <a:srgbClr val="000000"/>
                </a:solidFill>
                <a:latin typeface="Public Sans"/>
                <a:ea typeface="Public Sans"/>
                <a:cs typeface="Public Sans"/>
                <a:sym typeface="Public Sans"/>
              </a:rPr>
              <a:t>yang bersifat statis, pendekatan deteksi situs berbahaya umumnya dibagi menjadi tiga kategori utama.</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169251" y="233533"/>
            <a:ext cx="12460860" cy="4114800"/>
            <a:chOff x="0" y="0"/>
            <a:chExt cx="16614479" cy="5486400"/>
          </a:xfrm>
        </p:grpSpPr>
        <p:sp>
          <p:nvSpPr>
            <p:cNvPr id="13" name="Freeform 13"/>
            <p:cNvSpPr/>
            <p:nvPr/>
          </p:nvSpPr>
          <p:spPr>
            <a:xfrm>
              <a:off x="0" y="0"/>
              <a:ext cx="5486400" cy="5486400"/>
            </a:xfrm>
            <a:custGeom>
              <a:avLst/>
              <a:gdLst/>
              <a:ahLst/>
              <a:cxnLst/>
              <a:rect l="l" t="t" r="r" b="b"/>
              <a:pathLst>
                <a:path w="5486400" h="5486400">
                  <a:moveTo>
                    <a:pt x="0" y="0"/>
                  </a:moveTo>
                  <a:lnTo>
                    <a:pt x="5486400" y="0"/>
                  </a:lnTo>
                  <a:lnTo>
                    <a:pt x="5486400"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13532612" y="4368206"/>
              <a:ext cx="3081867" cy="361950"/>
            </a:xfrm>
            <a:prstGeom prst="rect">
              <a:avLst/>
            </a:prstGeom>
          </p:spPr>
          <p:txBody>
            <a:bodyPr lIns="0" tIns="0" rIns="0" bIns="0" rtlCol="0" anchor="t">
              <a:spAutoFit/>
            </a:bodyPr>
            <a:lstStyle/>
            <a:p>
              <a:pPr marL="0" lvl="1" indent="0" algn="ctr">
                <a:lnSpc>
                  <a:spcPts val="2250"/>
                </a:lnSpc>
              </a:pPr>
              <a:r>
                <a:rPr lang="en-US" sz="1500" b="1" spc="48">
                  <a:solidFill>
                    <a:srgbClr val="FFFFFF"/>
                  </a:solidFill>
                  <a:latin typeface="Helveticish Bold"/>
                  <a:ea typeface="Helveticish Bold"/>
                  <a:cs typeface="Helveticish Bold"/>
                  <a:sym typeface="Helveticish Bold"/>
                </a:rPr>
                <a:t>STEP 3</a:t>
              </a:r>
            </a:p>
          </p:txBody>
        </p:sp>
      </p:grpSp>
      <p:sp>
        <p:nvSpPr>
          <p:cNvPr id="15" name="Freeform 15"/>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8" name="Freeform 18"/>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Freeform 19"/>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7">
              <a:alphaModFix amt="9999"/>
              <a:extLst>
                <a:ext uri="{96DAC541-7B7A-43D3-8B79-37D633B846F1}">
                  <asvg:svgBlip xmlns:asvg="http://schemas.microsoft.com/office/drawing/2016/SVG/main" r:embed="rId18"/>
                </a:ext>
              </a:extLst>
            </a:blip>
            <a:stretch>
              <a:fillRect/>
            </a:stretch>
          </a:blipFill>
          <a:ln cap="sq">
            <a:noFill/>
            <a:prstDash val="solid"/>
            <a:miter/>
          </a:ln>
        </p:spPr>
      </p:sp>
      <p:sp>
        <p:nvSpPr>
          <p:cNvPr id="20" name="Freeform 20"/>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9">
              <a:alphaModFix amt="19999"/>
              <a:extLst>
                <a:ext uri="{96DAC541-7B7A-43D3-8B79-37D633B846F1}">
                  <asvg:svgBlip xmlns:asvg="http://schemas.microsoft.com/office/drawing/2016/SVG/main" r:embed="rId20"/>
                </a:ext>
              </a:extLst>
            </a:blip>
            <a:stretch>
              <a:fillRect/>
            </a:stretch>
          </a:blipFill>
        </p:spPr>
      </p:sp>
      <p:sp>
        <p:nvSpPr>
          <p:cNvPr id="21" name="TextBox 21"/>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Gap Penelitian</a:t>
            </a:r>
          </a:p>
        </p:txBody>
      </p:sp>
      <p:sp>
        <p:nvSpPr>
          <p:cNvPr id="22" name="Freeform 22"/>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1"/>
            <a:stretch>
              <a:fillRect/>
            </a:stretch>
          </a:blipFill>
        </p:spPr>
      </p:sp>
      <p:grpSp>
        <p:nvGrpSpPr>
          <p:cNvPr id="23" name="Group 23"/>
          <p:cNvGrpSpPr/>
          <p:nvPr/>
        </p:nvGrpSpPr>
        <p:grpSpPr>
          <a:xfrm>
            <a:off x="3341359" y="2974281"/>
            <a:ext cx="3814087" cy="3341479"/>
            <a:chOff x="0" y="0"/>
            <a:chExt cx="5085449" cy="4455305"/>
          </a:xfrm>
        </p:grpSpPr>
        <p:sp>
          <p:nvSpPr>
            <p:cNvPr id="24" name="Freeform 24"/>
            <p:cNvSpPr/>
            <p:nvPr/>
          </p:nvSpPr>
          <p:spPr>
            <a:xfrm>
              <a:off x="0" y="2125413"/>
              <a:ext cx="1689172" cy="2329893"/>
            </a:xfrm>
            <a:custGeom>
              <a:avLst/>
              <a:gdLst/>
              <a:ahLst/>
              <a:cxnLst/>
              <a:rect l="l" t="t" r="r" b="b"/>
              <a:pathLst>
                <a:path w="1689172" h="2329893">
                  <a:moveTo>
                    <a:pt x="0" y="0"/>
                  </a:moveTo>
                  <a:lnTo>
                    <a:pt x="1689172" y="0"/>
                  </a:lnTo>
                  <a:lnTo>
                    <a:pt x="1689172" y="2329892"/>
                  </a:lnTo>
                  <a:lnTo>
                    <a:pt x="0" y="2329892"/>
                  </a:lnTo>
                  <a:lnTo>
                    <a:pt x="0" y="0"/>
                  </a:lnTo>
                  <a:close/>
                </a:path>
              </a:pathLst>
            </a:custGeom>
            <a:blipFill>
              <a:blip r:embed="rId22"/>
              <a:stretch>
                <a:fillRect/>
              </a:stretch>
            </a:blipFill>
          </p:spPr>
        </p:sp>
        <p:sp>
          <p:nvSpPr>
            <p:cNvPr id="25" name="Freeform 25"/>
            <p:cNvSpPr/>
            <p:nvPr/>
          </p:nvSpPr>
          <p:spPr>
            <a:xfrm flipV="1">
              <a:off x="1651072" y="0"/>
              <a:ext cx="3434377" cy="4417205"/>
            </a:xfrm>
            <a:custGeom>
              <a:avLst/>
              <a:gdLst/>
              <a:ahLst/>
              <a:cxnLst/>
              <a:rect l="l" t="t" r="r" b="b"/>
              <a:pathLst>
                <a:path w="3434377" h="4417205">
                  <a:moveTo>
                    <a:pt x="0" y="4417205"/>
                  </a:moveTo>
                  <a:lnTo>
                    <a:pt x="3434377" y="4417205"/>
                  </a:lnTo>
                  <a:lnTo>
                    <a:pt x="3434377" y="0"/>
                  </a:lnTo>
                  <a:lnTo>
                    <a:pt x="0" y="0"/>
                  </a:lnTo>
                  <a:lnTo>
                    <a:pt x="0" y="4417205"/>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26" name="Freeform 26"/>
            <p:cNvSpPr/>
            <p:nvPr/>
          </p:nvSpPr>
          <p:spPr>
            <a:xfrm>
              <a:off x="2711723" y="2031656"/>
              <a:ext cx="1109876" cy="1231486"/>
            </a:xfrm>
            <a:custGeom>
              <a:avLst/>
              <a:gdLst/>
              <a:ahLst/>
              <a:cxnLst/>
              <a:rect l="l" t="t" r="r" b="b"/>
              <a:pathLst>
                <a:path w="1109876" h="1231486">
                  <a:moveTo>
                    <a:pt x="0" y="0"/>
                  </a:moveTo>
                  <a:lnTo>
                    <a:pt x="1109876" y="0"/>
                  </a:lnTo>
                  <a:lnTo>
                    <a:pt x="1109876" y="1231486"/>
                  </a:lnTo>
                  <a:lnTo>
                    <a:pt x="0" y="123148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grpSp>
      <p:sp>
        <p:nvSpPr>
          <p:cNvPr id="27" name="TextBox 27"/>
          <p:cNvSpPr txBox="1"/>
          <p:nvPr/>
        </p:nvSpPr>
        <p:spPr>
          <a:xfrm>
            <a:off x="1990023" y="6637129"/>
            <a:ext cx="6802513"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00000"/>
                </a:solidFill>
                <a:latin typeface="Public Sans Bold"/>
                <a:ea typeface="Public Sans Bold"/>
                <a:cs typeface="Public Sans Bold"/>
                <a:sym typeface="Public Sans Bold"/>
              </a:rPr>
              <a:t>Minim Studi Berbasis Bahasa Indonesia</a:t>
            </a:r>
          </a:p>
        </p:txBody>
      </p:sp>
      <p:sp>
        <p:nvSpPr>
          <p:cNvPr id="28" name="TextBox 28"/>
          <p:cNvSpPr txBox="1"/>
          <p:nvPr/>
        </p:nvSpPr>
        <p:spPr>
          <a:xfrm>
            <a:off x="1990023" y="7205691"/>
            <a:ext cx="6802513" cy="106362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Public Sans"/>
                <a:ea typeface="Public Sans"/>
                <a:cs typeface="Public Sans"/>
                <a:sym typeface="Public Sans"/>
              </a:rPr>
              <a:t>Sebagian besar studi menggunakan data berbahasa asing (Inggris, Korea, Mandarin), padahal situs judi online di Indonesia punya ciri khas lokal (gacor, judol, togel, dll).</a:t>
            </a:r>
          </a:p>
        </p:txBody>
      </p:sp>
      <p:sp>
        <p:nvSpPr>
          <p:cNvPr id="29" name="TextBox 29"/>
          <p:cNvSpPr txBox="1"/>
          <p:nvPr/>
        </p:nvSpPr>
        <p:spPr>
          <a:xfrm>
            <a:off x="9495464" y="6637129"/>
            <a:ext cx="6802513"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00000"/>
                </a:solidFill>
                <a:latin typeface="Public Sans Bold"/>
                <a:ea typeface="Public Sans Bold"/>
                <a:cs typeface="Public Sans Bold"/>
                <a:sym typeface="Public Sans Bold"/>
              </a:rPr>
              <a:t>Belum Ada Kombinasi EfficientNet + IndoBERT</a:t>
            </a:r>
          </a:p>
        </p:txBody>
      </p:sp>
      <p:sp>
        <p:nvSpPr>
          <p:cNvPr id="30" name="TextBox 30"/>
          <p:cNvSpPr txBox="1"/>
          <p:nvPr/>
        </p:nvSpPr>
        <p:spPr>
          <a:xfrm>
            <a:off x="9495464" y="7205691"/>
            <a:ext cx="6802513" cy="106362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Public Sans"/>
                <a:ea typeface="Public Sans"/>
                <a:cs typeface="Public Sans"/>
                <a:sym typeface="Public Sans"/>
              </a:rPr>
              <a:t>Penelitian multimodal sebelumnya belum banyak mengeksplor kombinasi arsitektur EfficientNet (fitur visual) dan IndoBERT (fitur teks dalam bahasa Indonesia).</a:t>
            </a:r>
          </a:p>
        </p:txBody>
      </p:sp>
      <p:grpSp>
        <p:nvGrpSpPr>
          <p:cNvPr id="31" name="Group 31"/>
          <p:cNvGrpSpPr/>
          <p:nvPr/>
        </p:nvGrpSpPr>
        <p:grpSpPr>
          <a:xfrm>
            <a:off x="10244548" y="3711402"/>
            <a:ext cx="4654776" cy="2575783"/>
            <a:chOff x="0" y="0"/>
            <a:chExt cx="6206367" cy="3434377"/>
          </a:xfrm>
        </p:grpSpPr>
        <p:sp>
          <p:nvSpPr>
            <p:cNvPr id="32" name="Freeform 32"/>
            <p:cNvSpPr/>
            <p:nvPr/>
          </p:nvSpPr>
          <p:spPr>
            <a:xfrm flipH="1">
              <a:off x="4379105" y="998028"/>
              <a:ext cx="1827262" cy="2436349"/>
            </a:xfrm>
            <a:custGeom>
              <a:avLst/>
              <a:gdLst/>
              <a:ahLst/>
              <a:cxnLst/>
              <a:rect l="l" t="t" r="r" b="b"/>
              <a:pathLst>
                <a:path w="1827262" h="2436349">
                  <a:moveTo>
                    <a:pt x="1827262" y="0"/>
                  </a:moveTo>
                  <a:lnTo>
                    <a:pt x="0" y="0"/>
                  </a:lnTo>
                  <a:lnTo>
                    <a:pt x="0" y="2436349"/>
                  </a:lnTo>
                  <a:lnTo>
                    <a:pt x="1827262" y="2436349"/>
                  </a:lnTo>
                  <a:lnTo>
                    <a:pt x="1827262" y="0"/>
                  </a:lnTo>
                  <a:close/>
                </a:path>
              </a:pathLst>
            </a:custGeom>
            <a:blipFill>
              <a:blip r:embed="rId27"/>
              <a:stretch>
                <a:fillRect/>
              </a:stretch>
            </a:blipFill>
          </p:spPr>
        </p:sp>
        <p:sp>
          <p:nvSpPr>
            <p:cNvPr id="33" name="Freeform 33"/>
            <p:cNvSpPr/>
            <p:nvPr/>
          </p:nvSpPr>
          <p:spPr>
            <a:xfrm rot="-5400000" flipV="1">
              <a:off x="491414" y="-491414"/>
              <a:ext cx="3434377" cy="4417205"/>
            </a:xfrm>
            <a:custGeom>
              <a:avLst/>
              <a:gdLst/>
              <a:ahLst/>
              <a:cxnLst/>
              <a:rect l="l" t="t" r="r" b="b"/>
              <a:pathLst>
                <a:path w="3434377" h="4417205">
                  <a:moveTo>
                    <a:pt x="0" y="4417205"/>
                  </a:moveTo>
                  <a:lnTo>
                    <a:pt x="3434377" y="4417205"/>
                  </a:lnTo>
                  <a:lnTo>
                    <a:pt x="3434377" y="0"/>
                  </a:lnTo>
                  <a:lnTo>
                    <a:pt x="0" y="0"/>
                  </a:lnTo>
                  <a:lnTo>
                    <a:pt x="0" y="4417205"/>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4" name="Freeform 34"/>
            <p:cNvSpPr/>
            <p:nvPr/>
          </p:nvSpPr>
          <p:spPr>
            <a:xfrm>
              <a:off x="2094279" y="1206085"/>
              <a:ext cx="1109876" cy="1231486"/>
            </a:xfrm>
            <a:custGeom>
              <a:avLst/>
              <a:gdLst/>
              <a:ahLst/>
              <a:cxnLst/>
              <a:rect l="l" t="t" r="r" b="b"/>
              <a:pathLst>
                <a:path w="1109876" h="1231486">
                  <a:moveTo>
                    <a:pt x="0" y="0"/>
                  </a:moveTo>
                  <a:lnTo>
                    <a:pt x="1109876" y="0"/>
                  </a:lnTo>
                  <a:lnTo>
                    <a:pt x="1109876" y="1231485"/>
                  </a:lnTo>
                  <a:lnTo>
                    <a:pt x="0" y="1231485"/>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grpSp>
      <p:sp>
        <p:nvSpPr>
          <p:cNvPr id="35" name="AutoShape 35"/>
          <p:cNvSpPr/>
          <p:nvPr/>
        </p:nvSpPr>
        <p:spPr>
          <a:xfrm>
            <a:off x="7537584" y="5900716"/>
            <a:ext cx="2986155" cy="0"/>
          </a:xfrm>
          <a:prstGeom prst="line">
            <a:avLst/>
          </a:prstGeom>
          <a:ln w="38100" cap="flat">
            <a:solidFill>
              <a:srgbClr val="000000"/>
            </a:solidFill>
            <a:prstDash val="sysDash"/>
            <a:headEnd type="none" w="sm" len="sm"/>
            <a:tailEnd type="triangle" w="lg" len="med"/>
          </a:ln>
        </p:spPr>
      </p:sp>
      <p:sp>
        <p:nvSpPr>
          <p:cNvPr id="36" name="AutoShape 36"/>
          <p:cNvSpPr/>
          <p:nvPr/>
        </p:nvSpPr>
        <p:spPr>
          <a:xfrm>
            <a:off x="7537584" y="4186327"/>
            <a:ext cx="2986155" cy="0"/>
          </a:xfrm>
          <a:prstGeom prst="line">
            <a:avLst/>
          </a:prstGeom>
          <a:ln w="38100" cap="flat">
            <a:solidFill>
              <a:srgbClr val="000000"/>
            </a:solidFill>
            <a:prstDash val="sysDash"/>
            <a:headEnd type="triangle" w="lg" len="med"/>
            <a:tailEnd type="none" w="sm" len="sm"/>
          </a:ln>
        </p:spPr>
      </p:sp>
      <p:sp>
        <p:nvSpPr>
          <p:cNvPr id="37" name="TextBox 37"/>
          <p:cNvSpPr txBox="1"/>
          <p:nvPr/>
        </p:nvSpPr>
        <p:spPr>
          <a:xfrm>
            <a:off x="8519845" y="4791331"/>
            <a:ext cx="848941" cy="358775"/>
          </a:xfrm>
          <a:prstGeom prst="rect">
            <a:avLst/>
          </a:prstGeom>
        </p:spPr>
        <p:txBody>
          <a:bodyPr lIns="0" tIns="0" rIns="0" bIns="0" rtlCol="0" anchor="t">
            <a:spAutoFit/>
          </a:bodyPr>
          <a:lstStyle/>
          <a:p>
            <a:pPr marL="0" lvl="0" indent="0" algn="ctr">
              <a:lnSpc>
                <a:spcPts val="2800"/>
              </a:lnSpc>
              <a:spcBef>
                <a:spcPct val="0"/>
              </a:spcBef>
            </a:pPr>
            <a:r>
              <a:rPr lang="en-US" sz="2000">
                <a:solidFill>
                  <a:srgbClr val="000000"/>
                </a:solidFill>
                <a:latin typeface="Public Sans"/>
                <a:ea typeface="Public Sans"/>
                <a:cs typeface="Public Sans"/>
                <a:sym typeface="Public Sans"/>
              </a:rPr>
              <a:t>Gap</a:t>
            </a: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5" name="AutoShape 35"/>
          <p:cNvSpPr/>
          <p:nvPr/>
        </p:nvSpPr>
        <p:spPr>
          <a:xfrm flipV="1">
            <a:off x="2907338" y="4175735"/>
            <a:ext cx="2672331" cy="0"/>
          </a:xfrm>
          <a:prstGeom prst="line">
            <a:avLst/>
          </a:prstGeom>
          <a:ln w="38100" cap="flat">
            <a:solidFill>
              <a:srgbClr val="575757"/>
            </a:solidFill>
            <a:prstDash val="solid"/>
            <a:headEnd type="none" w="sm" len="sm"/>
            <a:tailEnd type="none" w="sm" len="sm"/>
          </a:ln>
        </p:spPr>
      </p:sp>
      <p:sp>
        <p:nvSpPr>
          <p:cNvPr id="36" name="AutoShape 36"/>
          <p:cNvSpPr/>
          <p:nvPr/>
        </p:nvSpPr>
        <p:spPr>
          <a:xfrm>
            <a:off x="6277163" y="4175735"/>
            <a:ext cx="2695574" cy="0"/>
          </a:xfrm>
          <a:prstGeom prst="line">
            <a:avLst/>
          </a:prstGeom>
          <a:ln w="38100" cap="flat">
            <a:solidFill>
              <a:srgbClr val="575757"/>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575757"/>
            </a:solidFill>
            <a:prstDash val="solid"/>
            <a:headEnd type="none" w="sm" len="sm"/>
            <a:tailEnd type="none" w="sm" len="sm"/>
          </a:ln>
        </p:spPr>
      </p:sp>
      <p:sp>
        <p:nvSpPr>
          <p:cNvPr id="38" name="AutoShape 38"/>
          <p:cNvSpPr/>
          <p:nvPr/>
        </p:nvSpPr>
        <p:spPr>
          <a:xfrm>
            <a:off x="13105446" y="4175735"/>
            <a:ext cx="2739153" cy="0"/>
          </a:xfrm>
          <a:prstGeom prst="line">
            <a:avLst/>
          </a:prstGeom>
          <a:ln w="38100" cap="flat">
            <a:solidFill>
              <a:srgbClr val="575757"/>
            </a:solidFill>
            <a:prstDash val="solid"/>
            <a:headEnd type="none" w="sm" len="sm"/>
            <a:tailEnd type="none" w="sm" len="sm"/>
          </a:ln>
        </p:spPr>
      </p:sp>
      <p:sp>
        <p:nvSpPr>
          <p:cNvPr id="39" name="TextBox 39"/>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0" name="TextBox 40"/>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1" name="TextBox 41"/>
          <p:cNvSpPr txBox="1"/>
          <p:nvPr/>
        </p:nvSpPr>
        <p:spPr>
          <a:xfrm>
            <a:off x="8525402" y="3138280"/>
            <a:ext cx="159216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Pemodelan</a:t>
            </a:r>
          </a:p>
        </p:txBody>
      </p:sp>
      <p:sp>
        <p:nvSpPr>
          <p:cNvPr id="42" name="TextBox 42"/>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43" name="TextBox 43"/>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spTree>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45188" y="5115031"/>
            <a:ext cx="8223021" cy="4070395"/>
          </a:xfrm>
          <a:custGeom>
            <a:avLst/>
            <a:gdLst/>
            <a:ahLst/>
            <a:cxnLst/>
            <a:rect l="l" t="t" r="r" b="b"/>
            <a:pathLst>
              <a:path w="8223021" h="4070395">
                <a:moveTo>
                  <a:pt x="0" y="0"/>
                </a:moveTo>
                <a:lnTo>
                  <a:pt x="8223021" y="0"/>
                </a:lnTo>
                <a:lnTo>
                  <a:pt x="8223021" y="4070396"/>
                </a:lnTo>
                <a:lnTo>
                  <a:pt x="0" y="4070396"/>
                </a:lnTo>
                <a:lnTo>
                  <a:pt x="0" y="0"/>
                </a:lnTo>
                <a:close/>
              </a:path>
            </a:pathLst>
          </a:custGeom>
          <a:blipFill>
            <a:blip r:embed="rId3"/>
            <a:stretch>
              <a:fillRect/>
            </a:stretch>
          </a:blipFill>
        </p:spPr>
      </p:sp>
      <p:grpSp>
        <p:nvGrpSpPr>
          <p:cNvPr id="3" name="Group 3"/>
          <p:cNvGrpSpPr/>
          <p:nvPr/>
        </p:nvGrpSpPr>
        <p:grpSpPr>
          <a:xfrm>
            <a:off x="16391156" y="8643242"/>
            <a:ext cx="868144" cy="615058"/>
            <a:chOff x="0" y="0"/>
            <a:chExt cx="1157526" cy="820077"/>
          </a:xfrm>
        </p:grpSpPr>
        <p:grpSp>
          <p:nvGrpSpPr>
            <p:cNvPr id="4" name="Group 4"/>
            <p:cNvGrpSpPr/>
            <p:nvPr/>
          </p:nvGrpSpPr>
          <p:grpSpPr>
            <a:xfrm>
              <a:off x="0" y="0"/>
              <a:ext cx="1157526" cy="820077"/>
              <a:chOff x="0" y="0"/>
              <a:chExt cx="228647" cy="161991"/>
            </a:xfrm>
          </p:grpSpPr>
          <p:sp>
            <p:nvSpPr>
              <p:cNvPr id="5" name="Freeform 5"/>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6" name="TextBox 6"/>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7" name="Freeform 7"/>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4">
                <a:extLst>
                  <a:ext uri="{96DAC541-7B7A-43D3-8B79-37D633B846F1}">
                    <asvg:svgBlip xmlns:asvg="http://schemas.microsoft.com/office/drawing/2016/SVG/main" r:embed="rId5"/>
                  </a:ext>
                </a:extLst>
              </a:blip>
              <a:stretch>
                <a:fillRect l="-137468" t="-40050" r="-39011" b="-138659"/>
              </a:stretch>
            </a:blipFill>
          </p:spPr>
        </p:sp>
      </p:grpSp>
      <p:grpSp>
        <p:nvGrpSpPr>
          <p:cNvPr id="8" name="Group 8"/>
          <p:cNvGrpSpPr/>
          <p:nvPr/>
        </p:nvGrpSpPr>
        <p:grpSpPr>
          <a:xfrm>
            <a:off x="1028700" y="8643242"/>
            <a:ext cx="620361" cy="615058"/>
            <a:chOff x="0" y="0"/>
            <a:chExt cx="163387" cy="161991"/>
          </a:xfrm>
        </p:grpSpPr>
        <p:sp>
          <p:nvSpPr>
            <p:cNvPr id="9" name="Freeform 9"/>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10" name="TextBox 10"/>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1" name="Freeform 11"/>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6">
              <a:extLst>
                <a:ext uri="{96DAC541-7B7A-43D3-8B79-37D633B846F1}">
                  <asvg:svgBlip xmlns:asvg="http://schemas.microsoft.com/office/drawing/2016/SVG/main" r:embed="rId7"/>
                </a:ext>
              </a:extLst>
            </a:blip>
            <a:stretch>
              <a:fillRect l="-137468" t="-40050" r="-39011" b="-138659"/>
            </a:stretch>
          </a:blipFill>
        </p:spPr>
      </p:sp>
      <p:sp>
        <p:nvSpPr>
          <p:cNvPr id="12" name="Freeform 12"/>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6">
              <a:alphaModFix amt="9999"/>
              <a:extLst>
                <a:ext uri="{96DAC541-7B7A-43D3-8B79-37D633B846F1}">
                  <asvg:svgBlip xmlns:asvg="http://schemas.microsoft.com/office/drawing/2016/SVG/main" r:embed="rId17"/>
                </a:ext>
              </a:extLst>
            </a:blip>
            <a:stretch>
              <a:fillRect/>
            </a:stretch>
          </a:blipFill>
          <a:ln cap="sq">
            <a:noFill/>
            <a:prstDash val="solid"/>
            <a:miter/>
          </a:ln>
        </p:spPr>
      </p:sp>
      <p:sp>
        <p:nvSpPr>
          <p:cNvPr id="18" name="Freeform 18"/>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8">
              <a:alphaModFix amt="19999"/>
              <a:extLst>
                <a:ext uri="{96DAC541-7B7A-43D3-8B79-37D633B846F1}">
                  <asvg:svgBlip xmlns:asvg="http://schemas.microsoft.com/office/drawing/2016/SVG/main" r:embed="rId19"/>
                </a:ext>
              </a:extLst>
            </a:blip>
            <a:stretch>
              <a:fillRect/>
            </a:stretch>
          </a:blipFill>
        </p:spPr>
      </p:sp>
      <p:sp>
        <p:nvSpPr>
          <p:cNvPr id="19" name="TextBox 19"/>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20" name="Freeform 20"/>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20"/>
            <a:stretch>
              <a:fillRect/>
            </a:stretch>
          </a:blipFill>
        </p:spPr>
      </p:sp>
      <p:grpSp>
        <p:nvGrpSpPr>
          <p:cNvPr id="21" name="Group 21"/>
          <p:cNvGrpSpPr/>
          <p:nvPr/>
        </p:nvGrpSpPr>
        <p:grpSpPr>
          <a:xfrm>
            <a:off x="2185953" y="3826988"/>
            <a:ext cx="697494" cy="69749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23" name="TextBox 23"/>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4" name="Group 24"/>
          <p:cNvGrpSpPr/>
          <p:nvPr/>
        </p:nvGrpSpPr>
        <p:grpSpPr>
          <a:xfrm>
            <a:off x="5579669" y="3826988"/>
            <a:ext cx="697494" cy="69749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6" name="TextBox 26"/>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7" name="Group 27"/>
          <p:cNvGrpSpPr/>
          <p:nvPr/>
        </p:nvGrpSpPr>
        <p:grpSpPr>
          <a:xfrm>
            <a:off x="8972737" y="3826988"/>
            <a:ext cx="697494" cy="69749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9" name="TextBox 29"/>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0" name="Group 30"/>
          <p:cNvGrpSpPr/>
          <p:nvPr/>
        </p:nvGrpSpPr>
        <p:grpSpPr>
          <a:xfrm>
            <a:off x="12407952" y="3826988"/>
            <a:ext cx="697494" cy="69749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2" name="TextBox 3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3" name="Group 33"/>
          <p:cNvGrpSpPr/>
          <p:nvPr/>
        </p:nvGrpSpPr>
        <p:grpSpPr>
          <a:xfrm>
            <a:off x="15820070" y="3826988"/>
            <a:ext cx="697494" cy="69749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5" name="TextBox 3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7" name="AutoShape 37"/>
          <p:cNvSpPr/>
          <p:nvPr/>
        </p:nvSpPr>
        <p:spPr>
          <a:xfrm>
            <a:off x="6277163" y="4175735"/>
            <a:ext cx="2695574" cy="0"/>
          </a:xfrm>
          <a:prstGeom prst="line">
            <a:avLst/>
          </a:prstGeom>
          <a:ln w="38100" cap="flat">
            <a:solidFill>
              <a:srgbClr val="575757"/>
            </a:solidFill>
            <a:prstDash val="solid"/>
            <a:headEnd type="none" w="sm" len="sm"/>
            <a:tailEnd type="none" w="sm" len="sm"/>
          </a:ln>
        </p:spPr>
      </p:sp>
      <p:sp>
        <p:nvSpPr>
          <p:cNvPr id="38" name="AutoShape 38"/>
          <p:cNvSpPr/>
          <p:nvPr/>
        </p:nvSpPr>
        <p:spPr>
          <a:xfrm>
            <a:off x="9651181" y="4194785"/>
            <a:ext cx="2777567" cy="0"/>
          </a:xfrm>
          <a:prstGeom prst="line">
            <a:avLst/>
          </a:prstGeom>
          <a:ln w="38100" cap="flat">
            <a:solidFill>
              <a:srgbClr val="575757"/>
            </a:solidFill>
            <a:prstDash val="solid"/>
            <a:headEnd type="none" w="sm" len="sm"/>
            <a:tailEnd type="none" w="sm" len="sm"/>
          </a:ln>
        </p:spPr>
      </p:sp>
      <p:sp>
        <p:nvSpPr>
          <p:cNvPr id="40" name="TextBox 40"/>
          <p:cNvSpPr txBox="1"/>
          <p:nvPr/>
        </p:nvSpPr>
        <p:spPr>
          <a:xfrm>
            <a:off x="1425818" y="3138280"/>
            <a:ext cx="2217762"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Persiapan Data</a:t>
            </a:r>
          </a:p>
        </p:txBody>
      </p:sp>
      <p:sp>
        <p:nvSpPr>
          <p:cNvPr id="41" name="TextBox 41"/>
          <p:cNvSpPr txBox="1"/>
          <p:nvPr/>
        </p:nvSpPr>
        <p:spPr>
          <a:xfrm>
            <a:off x="4443557" y="3138280"/>
            <a:ext cx="2969716"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Prapemrosesan Data</a:t>
            </a:r>
          </a:p>
        </p:txBody>
      </p:sp>
      <p:sp>
        <p:nvSpPr>
          <p:cNvPr id="42" name="TextBox 42"/>
          <p:cNvSpPr txBox="1"/>
          <p:nvPr/>
        </p:nvSpPr>
        <p:spPr>
          <a:xfrm>
            <a:off x="8525402" y="3138280"/>
            <a:ext cx="159216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Pemodelan</a:t>
            </a:r>
          </a:p>
        </p:txBody>
      </p:sp>
      <p:sp>
        <p:nvSpPr>
          <p:cNvPr id="43" name="TextBox 43"/>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44" name="TextBox 44"/>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grpSp>
        <p:nvGrpSpPr>
          <p:cNvPr id="45" name="Group 45"/>
          <p:cNvGrpSpPr/>
          <p:nvPr/>
        </p:nvGrpSpPr>
        <p:grpSpPr>
          <a:xfrm>
            <a:off x="1900879" y="5124556"/>
            <a:ext cx="6212078" cy="4070395"/>
            <a:chOff x="0" y="0"/>
            <a:chExt cx="8282771" cy="5427194"/>
          </a:xfrm>
        </p:grpSpPr>
        <p:sp>
          <p:nvSpPr>
            <p:cNvPr id="46" name="Freeform 46"/>
            <p:cNvSpPr/>
            <p:nvPr/>
          </p:nvSpPr>
          <p:spPr>
            <a:xfrm>
              <a:off x="0" y="685800"/>
              <a:ext cx="8282771" cy="4678734"/>
            </a:xfrm>
            <a:custGeom>
              <a:avLst/>
              <a:gdLst/>
              <a:ahLst/>
              <a:cxnLst/>
              <a:rect l="l" t="t" r="r" b="b"/>
              <a:pathLst>
                <a:path w="8282771" h="4678734">
                  <a:moveTo>
                    <a:pt x="0" y="0"/>
                  </a:moveTo>
                  <a:lnTo>
                    <a:pt x="8282771" y="0"/>
                  </a:lnTo>
                  <a:lnTo>
                    <a:pt x="8282771" y="4678734"/>
                  </a:lnTo>
                  <a:lnTo>
                    <a:pt x="0" y="4678734"/>
                  </a:lnTo>
                  <a:lnTo>
                    <a:pt x="0" y="0"/>
                  </a:lnTo>
                  <a:close/>
                </a:path>
              </a:pathLst>
            </a:custGeom>
            <a:blipFill>
              <a:blip r:embed="rId21"/>
              <a:stretch>
                <a:fillRect/>
              </a:stretch>
            </a:blipFill>
            <a:ln cap="sq">
              <a:noFill/>
              <a:prstDash val="solid"/>
              <a:miter/>
            </a:ln>
          </p:spPr>
        </p:sp>
        <p:grpSp>
          <p:nvGrpSpPr>
            <p:cNvPr id="47" name="Group 47"/>
            <p:cNvGrpSpPr/>
            <p:nvPr/>
          </p:nvGrpSpPr>
          <p:grpSpPr>
            <a:xfrm>
              <a:off x="163716" y="0"/>
              <a:ext cx="7894889" cy="5427194"/>
              <a:chOff x="0" y="0"/>
              <a:chExt cx="1559484" cy="1072038"/>
            </a:xfrm>
          </p:grpSpPr>
          <p:sp>
            <p:nvSpPr>
              <p:cNvPr id="48" name="Freeform 48"/>
              <p:cNvSpPr/>
              <p:nvPr/>
            </p:nvSpPr>
            <p:spPr>
              <a:xfrm>
                <a:off x="0" y="0"/>
                <a:ext cx="1559484" cy="1072038"/>
              </a:xfrm>
              <a:custGeom>
                <a:avLst/>
                <a:gdLst/>
                <a:ahLst/>
                <a:cxnLst/>
                <a:rect l="l" t="t" r="r" b="b"/>
                <a:pathLst>
                  <a:path w="1559484" h="1072038">
                    <a:moveTo>
                      <a:pt x="0" y="0"/>
                    </a:moveTo>
                    <a:lnTo>
                      <a:pt x="1559484" y="0"/>
                    </a:lnTo>
                    <a:lnTo>
                      <a:pt x="1559484" y="1072038"/>
                    </a:lnTo>
                    <a:lnTo>
                      <a:pt x="0" y="1072038"/>
                    </a:lnTo>
                    <a:close/>
                  </a:path>
                </a:pathLst>
              </a:custGeom>
              <a:solidFill>
                <a:srgbClr val="000000">
                  <a:alpha val="0"/>
                </a:srgbClr>
              </a:solidFill>
              <a:ln w="19050" cap="sq">
                <a:solidFill>
                  <a:srgbClr val="000000"/>
                </a:solidFill>
                <a:prstDash val="solid"/>
                <a:miter/>
              </a:ln>
            </p:spPr>
          </p:sp>
          <p:sp>
            <p:nvSpPr>
              <p:cNvPr id="49" name="TextBox 49"/>
              <p:cNvSpPr txBox="1"/>
              <p:nvPr/>
            </p:nvSpPr>
            <p:spPr>
              <a:xfrm>
                <a:off x="0" y="-66675"/>
                <a:ext cx="1559484" cy="1138713"/>
              </a:xfrm>
              <a:prstGeom prst="rect">
                <a:avLst/>
              </a:prstGeom>
            </p:spPr>
            <p:txBody>
              <a:bodyPr lIns="50800" tIns="50800" rIns="50800" bIns="50800" rtlCol="0" anchor="ctr"/>
              <a:lstStyle/>
              <a:p>
                <a:pPr algn="ctr">
                  <a:lnSpc>
                    <a:spcPts val="2543"/>
                  </a:lnSpc>
                </a:pPr>
                <a:endParaRPr/>
              </a:p>
            </p:txBody>
          </p:sp>
        </p:grpSp>
        <p:sp>
          <p:nvSpPr>
            <p:cNvPr id="50" name="TextBox 50"/>
            <p:cNvSpPr txBox="1"/>
            <p:nvPr/>
          </p:nvSpPr>
          <p:spPr>
            <a:xfrm>
              <a:off x="2447064" y="95250"/>
              <a:ext cx="3085405" cy="459316"/>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0F0962"/>
                  </a:solidFill>
                  <a:latin typeface="Public Sans Bold"/>
                  <a:ea typeface="Public Sans Bold"/>
                  <a:cs typeface="Public Sans Bold"/>
                  <a:sym typeface="Public Sans Bold"/>
                </a:rPr>
                <a:t>Pengumpulan Data</a:t>
              </a:r>
            </a:p>
          </p:txBody>
        </p:sp>
      </p:grpSp>
      <p:sp>
        <p:nvSpPr>
          <p:cNvPr id="51" name="AutoShape 51"/>
          <p:cNvSpPr/>
          <p:nvPr/>
        </p:nvSpPr>
        <p:spPr>
          <a:xfrm>
            <a:off x="8070911" y="7131179"/>
            <a:ext cx="454491" cy="0"/>
          </a:xfrm>
          <a:prstGeom prst="line">
            <a:avLst/>
          </a:prstGeom>
          <a:ln w="38100" cap="flat">
            <a:solidFill>
              <a:srgbClr val="000000"/>
            </a:solidFill>
            <a:prstDash val="solid"/>
            <a:headEnd type="none" w="sm" len="sm"/>
            <a:tailEnd type="arrow" w="med" len="sm"/>
          </a:ln>
        </p:spPr>
      </p:sp>
      <p:sp>
        <p:nvSpPr>
          <p:cNvPr id="52" name="AutoShape 35">
            <a:extLst>
              <a:ext uri="{FF2B5EF4-FFF2-40B4-BE49-F238E27FC236}">
                <a16:creationId xmlns:a16="http://schemas.microsoft.com/office/drawing/2014/main" id="{C14C7F7B-763E-AC16-5BF0-8297232C0FF1}"/>
              </a:ext>
            </a:extLst>
          </p:cNvPr>
          <p:cNvSpPr/>
          <p:nvPr/>
        </p:nvSpPr>
        <p:spPr>
          <a:xfrm flipV="1">
            <a:off x="2907338" y="4175735"/>
            <a:ext cx="2672331" cy="0"/>
          </a:xfrm>
          <a:prstGeom prst="line">
            <a:avLst/>
          </a:prstGeom>
          <a:ln w="38100" cap="flat">
            <a:solidFill>
              <a:srgbClr val="575757"/>
            </a:solidFill>
            <a:prstDash val="solid"/>
            <a:headEnd type="none" w="sm" len="sm"/>
            <a:tailEnd type="none" w="sm" len="sm"/>
          </a:ln>
        </p:spPr>
      </p:sp>
      <p:sp>
        <p:nvSpPr>
          <p:cNvPr id="53" name="AutoShape 38">
            <a:extLst>
              <a:ext uri="{FF2B5EF4-FFF2-40B4-BE49-F238E27FC236}">
                <a16:creationId xmlns:a16="http://schemas.microsoft.com/office/drawing/2014/main" id="{92166E9F-8EC6-E6B3-F1B5-570C7754D1FC}"/>
              </a:ext>
            </a:extLst>
          </p:cNvPr>
          <p:cNvSpPr/>
          <p:nvPr/>
        </p:nvSpPr>
        <p:spPr>
          <a:xfrm>
            <a:off x="13105446" y="4175735"/>
            <a:ext cx="2739153" cy="0"/>
          </a:xfrm>
          <a:prstGeom prst="line">
            <a:avLst/>
          </a:prstGeom>
          <a:ln w="38100" cap="flat">
            <a:solidFill>
              <a:srgbClr val="575757"/>
            </a:solidFill>
            <a:prstDash val="solid"/>
            <a:headEnd type="none" w="sm" len="sm"/>
            <a:tailEnd type="none" w="sm" len="sm"/>
          </a:ln>
        </p:spPr>
      </p:sp>
    </p:spTree>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391156" y="8643242"/>
            <a:ext cx="868144" cy="615058"/>
            <a:chOff x="0" y="0"/>
            <a:chExt cx="1157526" cy="820077"/>
          </a:xfrm>
        </p:grpSpPr>
        <p:grpSp>
          <p:nvGrpSpPr>
            <p:cNvPr id="3" name="Group 3"/>
            <p:cNvGrpSpPr/>
            <p:nvPr/>
          </p:nvGrpSpPr>
          <p:grpSpPr>
            <a:xfrm>
              <a:off x="0" y="0"/>
              <a:ext cx="1157526" cy="820077"/>
              <a:chOff x="0" y="0"/>
              <a:chExt cx="228647" cy="161991"/>
            </a:xfrm>
          </p:grpSpPr>
          <p:sp>
            <p:nvSpPr>
              <p:cNvPr id="4" name="Freeform 4"/>
              <p:cNvSpPr/>
              <p:nvPr/>
            </p:nvSpPr>
            <p:spPr>
              <a:xfrm>
                <a:off x="0" y="0"/>
                <a:ext cx="228647" cy="161991"/>
              </a:xfrm>
              <a:custGeom>
                <a:avLst/>
                <a:gdLst/>
                <a:ahLst/>
                <a:cxnLst/>
                <a:rect l="l" t="t" r="r" b="b"/>
                <a:pathLst>
                  <a:path w="228647" h="161991">
                    <a:moveTo>
                      <a:pt x="80995" y="0"/>
                    </a:moveTo>
                    <a:lnTo>
                      <a:pt x="147652" y="0"/>
                    </a:lnTo>
                    <a:cubicBezTo>
                      <a:pt x="169133" y="0"/>
                      <a:pt x="189735" y="8533"/>
                      <a:pt x="204924" y="23723"/>
                    </a:cubicBezTo>
                    <a:cubicBezTo>
                      <a:pt x="220114" y="38913"/>
                      <a:pt x="228647" y="59514"/>
                      <a:pt x="228647" y="80995"/>
                    </a:cubicBezTo>
                    <a:lnTo>
                      <a:pt x="228647" y="80995"/>
                    </a:lnTo>
                    <a:cubicBezTo>
                      <a:pt x="228647" y="102477"/>
                      <a:pt x="220114" y="123078"/>
                      <a:pt x="204924" y="138268"/>
                    </a:cubicBezTo>
                    <a:cubicBezTo>
                      <a:pt x="189735" y="153457"/>
                      <a:pt x="169133" y="161991"/>
                      <a:pt x="14765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6351F6"/>
              </a:solidFill>
              <a:ln cap="rnd">
                <a:noFill/>
                <a:prstDash val="solid"/>
                <a:round/>
              </a:ln>
            </p:spPr>
          </p:sp>
          <p:sp>
            <p:nvSpPr>
              <p:cNvPr id="5" name="TextBox 5"/>
              <p:cNvSpPr txBox="1"/>
              <p:nvPr/>
            </p:nvSpPr>
            <p:spPr>
              <a:xfrm>
                <a:off x="0" y="-66675"/>
                <a:ext cx="228647" cy="228666"/>
              </a:xfrm>
              <a:prstGeom prst="rect">
                <a:avLst/>
              </a:prstGeom>
            </p:spPr>
            <p:txBody>
              <a:bodyPr lIns="50800" tIns="50800" rIns="50800" bIns="50800" rtlCol="0" anchor="ctr"/>
              <a:lstStyle/>
              <a:p>
                <a:pPr algn="ctr">
                  <a:lnSpc>
                    <a:spcPts val="2543"/>
                  </a:lnSpc>
                </a:pPr>
                <a:endParaRPr/>
              </a:p>
            </p:txBody>
          </p:sp>
        </p:grpSp>
        <p:sp>
          <p:nvSpPr>
            <p:cNvPr id="6" name="Freeform 6"/>
            <p:cNvSpPr/>
            <p:nvPr/>
          </p:nvSpPr>
          <p:spPr>
            <a:xfrm rot="2700000">
              <a:off x="458267" y="290530"/>
              <a:ext cx="240992" cy="239064"/>
            </a:xfrm>
            <a:custGeom>
              <a:avLst/>
              <a:gdLst/>
              <a:ahLst/>
              <a:cxnLst/>
              <a:rect l="l" t="t" r="r" b="b"/>
              <a:pathLst>
                <a:path w="240992" h="239064">
                  <a:moveTo>
                    <a:pt x="0" y="0"/>
                  </a:moveTo>
                  <a:lnTo>
                    <a:pt x="240992" y="0"/>
                  </a:lnTo>
                  <a:lnTo>
                    <a:pt x="240992" y="239064"/>
                  </a:lnTo>
                  <a:lnTo>
                    <a:pt x="0" y="239064"/>
                  </a:lnTo>
                  <a:lnTo>
                    <a:pt x="0" y="0"/>
                  </a:lnTo>
                  <a:close/>
                </a:path>
              </a:pathLst>
            </a:custGeom>
            <a:blipFill>
              <a:blip r:embed="rId3">
                <a:extLst>
                  <a:ext uri="{96DAC541-7B7A-43D3-8B79-37D633B846F1}">
                    <asvg:svgBlip xmlns:asvg="http://schemas.microsoft.com/office/drawing/2016/SVG/main" r:embed="rId4"/>
                  </a:ext>
                </a:extLst>
              </a:blip>
              <a:stretch>
                <a:fillRect l="-137468" t="-40050" r="-39011" b="-138659"/>
              </a:stretch>
            </a:blipFill>
          </p:spPr>
        </p:sp>
      </p:grpSp>
      <p:grpSp>
        <p:nvGrpSpPr>
          <p:cNvPr id="7" name="Group 7"/>
          <p:cNvGrpSpPr/>
          <p:nvPr/>
        </p:nvGrpSpPr>
        <p:grpSpPr>
          <a:xfrm>
            <a:off x="1028700" y="8643242"/>
            <a:ext cx="620361" cy="615058"/>
            <a:chOff x="0" y="0"/>
            <a:chExt cx="163387" cy="161991"/>
          </a:xfrm>
        </p:grpSpPr>
        <p:sp>
          <p:nvSpPr>
            <p:cNvPr id="8" name="Freeform 8"/>
            <p:cNvSpPr/>
            <p:nvPr/>
          </p:nvSpPr>
          <p:spPr>
            <a:xfrm>
              <a:off x="0" y="0"/>
              <a:ext cx="163387" cy="161991"/>
            </a:xfrm>
            <a:custGeom>
              <a:avLst/>
              <a:gdLst/>
              <a:ahLst/>
              <a:cxnLst/>
              <a:rect l="l" t="t" r="r" b="b"/>
              <a:pathLst>
                <a:path w="163387" h="161991">
                  <a:moveTo>
                    <a:pt x="80995" y="0"/>
                  </a:moveTo>
                  <a:lnTo>
                    <a:pt x="82392" y="0"/>
                  </a:lnTo>
                  <a:cubicBezTo>
                    <a:pt x="127125" y="0"/>
                    <a:pt x="163387" y="36263"/>
                    <a:pt x="163387" y="80995"/>
                  </a:cubicBezTo>
                  <a:lnTo>
                    <a:pt x="163387" y="80995"/>
                  </a:lnTo>
                  <a:cubicBezTo>
                    <a:pt x="163387" y="102477"/>
                    <a:pt x="154854" y="123078"/>
                    <a:pt x="139664" y="138268"/>
                  </a:cubicBezTo>
                  <a:cubicBezTo>
                    <a:pt x="124475" y="153457"/>
                    <a:pt x="103873" y="161991"/>
                    <a:pt x="82392" y="161991"/>
                  </a:cubicBezTo>
                  <a:lnTo>
                    <a:pt x="80995" y="161991"/>
                  </a:lnTo>
                  <a:cubicBezTo>
                    <a:pt x="59514" y="161991"/>
                    <a:pt x="38913" y="153457"/>
                    <a:pt x="23723" y="138268"/>
                  </a:cubicBezTo>
                  <a:cubicBezTo>
                    <a:pt x="8533" y="123078"/>
                    <a:pt x="0" y="102477"/>
                    <a:pt x="0" y="80995"/>
                  </a:cubicBezTo>
                  <a:lnTo>
                    <a:pt x="0" y="80995"/>
                  </a:lnTo>
                  <a:cubicBezTo>
                    <a:pt x="0" y="59514"/>
                    <a:pt x="8533" y="38913"/>
                    <a:pt x="23723" y="23723"/>
                  </a:cubicBezTo>
                  <a:cubicBezTo>
                    <a:pt x="38913" y="8533"/>
                    <a:pt x="59514" y="0"/>
                    <a:pt x="80995" y="0"/>
                  </a:cubicBezTo>
                  <a:close/>
                </a:path>
              </a:pathLst>
            </a:custGeom>
            <a:solidFill>
              <a:srgbClr val="000000">
                <a:alpha val="0"/>
              </a:srgbClr>
            </a:solidFill>
            <a:ln w="19050" cap="rnd">
              <a:solidFill>
                <a:srgbClr val="0F0962"/>
              </a:solidFill>
              <a:prstDash val="solid"/>
              <a:round/>
            </a:ln>
          </p:spPr>
        </p:sp>
        <p:sp>
          <p:nvSpPr>
            <p:cNvPr id="9" name="TextBox 9"/>
            <p:cNvSpPr txBox="1"/>
            <p:nvPr/>
          </p:nvSpPr>
          <p:spPr>
            <a:xfrm>
              <a:off x="0" y="-66675"/>
              <a:ext cx="163387" cy="228666"/>
            </a:xfrm>
            <a:prstGeom prst="rect">
              <a:avLst/>
            </a:prstGeom>
          </p:spPr>
          <p:txBody>
            <a:bodyPr lIns="50800" tIns="50800" rIns="50800" bIns="50800" rtlCol="0" anchor="ctr"/>
            <a:lstStyle/>
            <a:p>
              <a:pPr algn="ctr">
                <a:lnSpc>
                  <a:spcPts val="2543"/>
                </a:lnSpc>
              </a:pPr>
              <a:endParaRPr/>
            </a:p>
          </p:txBody>
        </p:sp>
      </p:grpSp>
      <p:sp>
        <p:nvSpPr>
          <p:cNvPr id="10" name="Freeform 10"/>
          <p:cNvSpPr/>
          <p:nvPr/>
        </p:nvSpPr>
        <p:spPr>
          <a:xfrm rot="-8100000">
            <a:off x="1248509" y="8861122"/>
            <a:ext cx="180744" cy="179298"/>
          </a:xfrm>
          <a:custGeom>
            <a:avLst/>
            <a:gdLst/>
            <a:ahLst/>
            <a:cxnLst/>
            <a:rect l="l" t="t" r="r" b="b"/>
            <a:pathLst>
              <a:path w="180744" h="179298">
                <a:moveTo>
                  <a:pt x="0" y="0"/>
                </a:moveTo>
                <a:lnTo>
                  <a:pt x="180744" y="0"/>
                </a:lnTo>
                <a:lnTo>
                  <a:pt x="180744" y="179298"/>
                </a:lnTo>
                <a:lnTo>
                  <a:pt x="0" y="179298"/>
                </a:lnTo>
                <a:lnTo>
                  <a:pt x="0" y="0"/>
                </a:lnTo>
                <a:close/>
              </a:path>
            </a:pathLst>
          </a:custGeom>
          <a:blipFill>
            <a:blip r:embed="rId5">
              <a:extLst>
                <a:ext uri="{96DAC541-7B7A-43D3-8B79-37D633B846F1}">
                  <asvg:svgBlip xmlns:asvg="http://schemas.microsoft.com/office/drawing/2016/SVG/main" r:embed="rId6"/>
                </a:ext>
              </a:extLst>
            </a:blip>
            <a:stretch>
              <a:fillRect l="-137468" t="-40050" r="-39011" b="-138659"/>
            </a:stretch>
          </a:blipFill>
        </p:spPr>
      </p:sp>
      <p:sp>
        <p:nvSpPr>
          <p:cNvPr id="11" name="Freeform 11"/>
          <p:cNvSpPr/>
          <p:nvPr/>
        </p:nvSpPr>
        <p:spPr>
          <a:xfrm flipH="1">
            <a:off x="1028700" y="422207"/>
            <a:ext cx="2773223" cy="2773223"/>
          </a:xfrm>
          <a:custGeom>
            <a:avLst/>
            <a:gdLst/>
            <a:ahLst/>
            <a:cxnLst/>
            <a:rect l="l" t="t" r="r" b="b"/>
            <a:pathLst>
              <a:path w="2773223" h="2773223">
                <a:moveTo>
                  <a:pt x="2773223" y="0"/>
                </a:moveTo>
                <a:lnTo>
                  <a:pt x="0" y="0"/>
                </a:lnTo>
                <a:lnTo>
                  <a:pt x="0" y="2773223"/>
                </a:lnTo>
                <a:lnTo>
                  <a:pt x="2773223" y="2773223"/>
                </a:lnTo>
                <a:lnTo>
                  <a:pt x="277322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2984239">
            <a:off x="12138913" y="1131481"/>
            <a:ext cx="1875915" cy="874645"/>
          </a:xfrm>
          <a:custGeom>
            <a:avLst/>
            <a:gdLst/>
            <a:ahLst/>
            <a:cxnLst/>
            <a:rect l="l" t="t" r="r" b="b"/>
            <a:pathLst>
              <a:path w="1875915" h="874645">
                <a:moveTo>
                  <a:pt x="0" y="0"/>
                </a:moveTo>
                <a:lnTo>
                  <a:pt x="1875915" y="0"/>
                </a:lnTo>
                <a:lnTo>
                  <a:pt x="1875915" y="874645"/>
                </a:lnTo>
                <a:lnTo>
                  <a:pt x="0" y="8746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2736883" y="1612887"/>
            <a:ext cx="866052" cy="786303"/>
          </a:xfrm>
          <a:custGeom>
            <a:avLst/>
            <a:gdLst/>
            <a:ahLst/>
            <a:cxnLst/>
            <a:rect l="l" t="t" r="r" b="b"/>
            <a:pathLst>
              <a:path w="866052" h="786303">
                <a:moveTo>
                  <a:pt x="0" y="0"/>
                </a:moveTo>
                <a:lnTo>
                  <a:pt x="866052" y="0"/>
                </a:lnTo>
                <a:lnTo>
                  <a:pt x="866052" y="786303"/>
                </a:lnTo>
                <a:lnTo>
                  <a:pt x="0" y="7863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7456520" y="9530837"/>
            <a:ext cx="1066885" cy="1079935"/>
          </a:xfrm>
          <a:custGeom>
            <a:avLst/>
            <a:gdLst/>
            <a:ahLst/>
            <a:cxnLst/>
            <a:rect l="l" t="t" r="r" b="b"/>
            <a:pathLst>
              <a:path w="1066885" h="1079935">
                <a:moveTo>
                  <a:pt x="0" y="0"/>
                </a:moveTo>
                <a:lnTo>
                  <a:pt x="1066885" y="0"/>
                </a:lnTo>
                <a:lnTo>
                  <a:pt x="1066885" y="1079935"/>
                </a:lnTo>
                <a:lnTo>
                  <a:pt x="0" y="10799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3284220" y="953083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5">
              <a:alphaModFix amt="9999"/>
              <a:extLst>
                <a:ext uri="{96DAC541-7B7A-43D3-8B79-37D633B846F1}">
                  <asvg:svgBlip xmlns:asvg="http://schemas.microsoft.com/office/drawing/2016/SVG/main" r:embed="rId16"/>
                </a:ext>
              </a:extLst>
            </a:blip>
            <a:stretch>
              <a:fillRect/>
            </a:stretch>
          </a:blipFill>
          <a:ln cap="sq">
            <a:noFill/>
            <a:prstDash val="solid"/>
            <a:miter/>
          </a:ln>
        </p:spPr>
      </p:sp>
      <p:sp>
        <p:nvSpPr>
          <p:cNvPr id="17" name="Freeform 17"/>
          <p:cNvSpPr/>
          <p:nvPr/>
        </p:nvSpPr>
        <p:spPr>
          <a:xfrm>
            <a:off x="17657858" y="7880378"/>
            <a:ext cx="1260284" cy="1461199"/>
          </a:xfrm>
          <a:custGeom>
            <a:avLst/>
            <a:gdLst/>
            <a:ahLst/>
            <a:cxnLst/>
            <a:rect l="l" t="t" r="r" b="b"/>
            <a:pathLst>
              <a:path w="1260284" h="1461199">
                <a:moveTo>
                  <a:pt x="0" y="0"/>
                </a:moveTo>
                <a:lnTo>
                  <a:pt x="1260284" y="0"/>
                </a:lnTo>
                <a:lnTo>
                  <a:pt x="1260284" y="1461200"/>
                </a:lnTo>
                <a:lnTo>
                  <a:pt x="0" y="1461200"/>
                </a:lnTo>
                <a:lnTo>
                  <a:pt x="0" y="0"/>
                </a:lnTo>
                <a:close/>
              </a:path>
            </a:pathLst>
          </a:custGeom>
          <a:blipFill>
            <a:blip r:embed="rId17">
              <a:alphaModFix amt="19999"/>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3722636" y="1502040"/>
            <a:ext cx="11197049" cy="1013331"/>
          </a:xfrm>
          <a:prstGeom prst="rect">
            <a:avLst/>
          </a:prstGeom>
        </p:spPr>
        <p:txBody>
          <a:bodyPr lIns="0" tIns="0" rIns="0" bIns="0" rtlCol="0" anchor="t">
            <a:spAutoFit/>
          </a:bodyPr>
          <a:lstStyle/>
          <a:p>
            <a:pPr algn="ctr">
              <a:lnSpc>
                <a:spcPts val="7719"/>
              </a:lnSpc>
            </a:pPr>
            <a:r>
              <a:rPr lang="en-US" sz="7081" b="1" spc="-318">
                <a:solidFill>
                  <a:srgbClr val="0F0962"/>
                </a:solidFill>
                <a:latin typeface="Public Sans Bold"/>
                <a:ea typeface="Public Sans Bold"/>
                <a:cs typeface="Public Sans Bold"/>
                <a:sym typeface="Public Sans Bold"/>
              </a:rPr>
              <a:t>Tahapan Penelitian</a:t>
            </a:r>
          </a:p>
        </p:txBody>
      </p:sp>
      <p:sp>
        <p:nvSpPr>
          <p:cNvPr id="19" name="Freeform 19"/>
          <p:cNvSpPr/>
          <p:nvPr/>
        </p:nvSpPr>
        <p:spPr>
          <a:xfrm>
            <a:off x="14746923" y="699551"/>
            <a:ext cx="2512377" cy="1185997"/>
          </a:xfrm>
          <a:custGeom>
            <a:avLst/>
            <a:gdLst/>
            <a:ahLst/>
            <a:cxnLst/>
            <a:rect l="l" t="t" r="r" b="b"/>
            <a:pathLst>
              <a:path w="2512377" h="1185997">
                <a:moveTo>
                  <a:pt x="0" y="0"/>
                </a:moveTo>
                <a:lnTo>
                  <a:pt x="2512377" y="0"/>
                </a:lnTo>
                <a:lnTo>
                  <a:pt x="2512377" y="1185997"/>
                </a:lnTo>
                <a:lnTo>
                  <a:pt x="0" y="1185997"/>
                </a:lnTo>
                <a:lnTo>
                  <a:pt x="0" y="0"/>
                </a:lnTo>
                <a:close/>
              </a:path>
            </a:pathLst>
          </a:custGeom>
          <a:blipFill>
            <a:blip r:embed="rId19"/>
            <a:stretch>
              <a:fillRect/>
            </a:stretch>
          </a:blipFill>
        </p:spPr>
      </p:sp>
      <p:grpSp>
        <p:nvGrpSpPr>
          <p:cNvPr id="20" name="Group 20"/>
          <p:cNvGrpSpPr/>
          <p:nvPr/>
        </p:nvGrpSpPr>
        <p:grpSpPr>
          <a:xfrm>
            <a:off x="2185953" y="3826988"/>
            <a:ext cx="697494" cy="69749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B572"/>
            </a:solidFill>
            <a:ln w="38100" cap="sq">
              <a:solidFill>
                <a:srgbClr val="3AB572"/>
              </a:solidFill>
              <a:prstDash val="solid"/>
              <a:miter/>
            </a:ln>
          </p:spPr>
        </p:sp>
        <p:sp>
          <p:nvSpPr>
            <p:cNvPr id="22" name="TextBox 22"/>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3" name="Group 23"/>
          <p:cNvGrpSpPr/>
          <p:nvPr/>
        </p:nvGrpSpPr>
        <p:grpSpPr>
          <a:xfrm>
            <a:off x="5579669" y="3826988"/>
            <a:ext cx="697494" cy="6974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3AB572"/>
              </a:solidFill>
              <a:prstDash val="solid"/>
              <a:miter/>
            </a:ln>
          </p:spPr>
        </p:sp>
        <p:sp>
          <p:nvSpPr>
            <p:cNvPr id="25" name="TextBox 25"/>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6" name="Group 26"/>
          <p:cNvGrpSpPr/>
          <p:nvPr/>
        </p:nvGrpSpPr>
        <p:grpSpPr>
          <a:xfrm>
            <a:off x="8972737" y="3826988"/>
            <a:ext cx="697494" cy="69749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575757"/>
              </a:solidFill>
              <a:prstDash val="solid"/>
              <a:miter/>
            </a:ln>
          </p:spPr>
        </p:sp>
        <p:sp>
          <p:nvSpPr>
            <p:cNvPr id="28" name="TextBox 28"/>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29" name="Group 29"/>
          <p:cNvGrpSpPr/>
          <p:nvPr/>
        </p:nvGrpSpPr>
        <p:grpSpPr>
          <a:xfrm>
            <a:off x="12407952" y="3826988"/>
            <a:ext cx="697494" cy="69749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1" name="TextBox 31"/>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grpSp>
        <p:nvGrpSpPr>
          <p:cNvPr id="32" name="Group 32"/>
          <p:cNvGrpSpPr/>
          <p:nvPr/>
        </p:nvGrpSpPr>
        <p:grpSpPr>
          <a:xfrm>
            <a:off x="15820070" y="3826988"/>
            <a:ext cx="697494" cy="69749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00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2543"/>
                </a:lnSpc>
              </a:pPr>
              <a:endParaRPr/>
            </a:p>
          </p:txBody>
        </p:sp>
      </p:grpSp>
      <p:sp>
        <p:nvSpPr>
          <p:cNvPr id="35" name="AutoShape 35"/>
          <p:cNvSpPr/>
          <p:nvPr/>
        </p:nvSpPr>
        <p:spPr>
          <a:xfrm>
            <a:off x="2907338" y="4159490"/>
            <a:ext cx="2672331" cy="16245"/>
          </a:xfrm>
          <a:prstGeom prst="line">
            <a:avLst/>
          </a:prstGeom>
          <a:ln w="38100" cap="flat">
            <a:solidFill>
              <a:srgbClr val="3AB572"/>
            </a:solidFill>
            <a:prstDash val="solid"/>
            <a:headEnd type="none" w="sm" len="sm"/>
            <a:tailEnd type="none" w="sm" len="sm"/>
          </a:ln>
        </p:spPr>
      </p:sp>
      <p:sp>
        <p:nvSpPr>
          <p:cNvPr id="36" name="AutoShape 36"/>
          <p:cNvSpPr/>
          <p:nvPr/>
        </p:nvSpPr>
        <p:spPr>
          <a:xfrm>
            <a:off x="6304139" y="4159490"/>
            <a:ext cx="2668598" cy="16245"/>
          </a:xfrm>
          <a:prstGeom prst="line">
            <a:avLst/>
          </a:prstGeom>
          <a:ln w="38100" cap="flat">
            <a:solidFill>
              <a:srgbClr val="575757"/>
            </a:solidFill>
            <a:prstDash val="solid"/>
            <a:headEnd type="none" w="sm" len="sm"/>
            <a:tailEnd type="none" w="sm" len="sm"/>
          </a:ln>
        </p:spPr>
      </p:sp>
      <p:sp>
        <p:nvSpPr>
          <p:cNvPr id="37" name="AutoShape 37"/>
          <p:cNvSpPr/>
          <p:nvPr/>
        </p:nvSpPr>
        <p:spPr>
          <a:xfrm>
            <a:off x="9651181" y="4194785"/>
            <a:ext cx="2777567" cy="0"/>
          </a:xfrm>
          <a:prstGeom prst="line">
            <a:avLst/>
          </a:prstGeom>
          <a:ln w="38100" cap="flat">
            <a:solidFill>
              <a:srgbClr val="575757"/>
            </a:solidFill>
            <a:prstDash val="solid"/>
            <a:headEnd type="none" w="sm" len="sm"/>
            <a:tailEnd type="none" w="sm" len="sm"/>
          </a:ln>
        </p:spPr>
      </p:sp>
      <p:sp>
        <p:nvSpPr>
          <p:cNvPr id="39" name="Freeform 39"/>
          <p:cNvSpPr/>
          <p:nvPr/>
        </p:nvSpPr>
        <p:spPr>
          <a:xfrm>
            <a:off x="5488686" y="4800706"/>
            <a:ext cx="7665597" cy="5270098"/>
          </a:xfrm>
          <a:custGeom>
            <a:avLst/>
            <a:gdLst/>
            <a:ahLst/>
            <a:cxnLst/>
            <a:rect l="l" t="t" r="r" b="b"/>
            <a:pathLst>
              <a:path w="7665597" h="5270098">
                <a:moveTo>
                  <a:pt x="0" y="0"/>
                </a:moveTo>
                <a:lnTo>
                  <a:pt x="7665597" y="0"/>
                </a:lnTo>
                <a:lnTo>
                  <a:pt x="7665597" y="5270098"/>
                </a:lnTo>
                <a:lnTo>
                  <a:pt x="0" y="5270098"/>
                </a:lnTo>
                <a:lnTo>
                  <a:pt x="0" y="0"/>
                </a:lnTo>
                <a:close/>
              </a:path>
            </a:pathLst>
          </a:custGeom>
          <a:blipFill>
            <a:blip r:embed="rId20"/>
            <a:stretch>
              <a:fillRect/>
            </a:stretch>
          </a:blipFill>
        </p:spPr>
      </p:sp>
      <p:sp>
        <p:nvSpPr>
          <p:cNvPr id="40" name="TextBox 40"/>
          <p:cNvSpPr txBox="1"/>
          <p:nvPr/>
        </p:nvSpPr>
        <p:spPr>
          <a:xfrm>
            <a:off x="1450115" y="3138280"/>
            <a:ext cx="216917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Persiapan Data</a:t>
            </a:r>
          </a:p>
        </p:txBody>
      </p:sp>
      <p:sp>
        <p:nvSpPr>
          <p:cNvPr id="41" name="TextBox 41"/>
          <p:cNvSpPr txBox="1"/>
          <p:nvPr/>
        </p:nvSpPr>
        <p:spPr>
          <a:xfrm>
            <a:off x="4410480" y="3138280"/>
            <a:ext cx="3035871" cy="415290"/>
          </a:xfrm>
          <a:prstGeom prst="rect">
            <a:avLst/>
          </a:prstGeom>
        </p:spPr>
        <p:txBody>
          <a:bodyPr lIns="0" tIns="0" rIns="0" bIns="0" rtlCol="0" anchor="t">
            <a:spAutoFit/>
          </a:bodyPr>
          <a:lstStyle/>
          <a:p>
            <a:pPr marL="0" lvl="0" indent="0" algn="ctr">
              <a:lnSpc>
                <a:spcPts val="3359"/>
              </a:lnSpc>
              <a:spcBef>
                <a:spcPct val="0"/>
              </a:spcBef>
            </a:pPr>
            <a:r>
              <a:rPr lang="en-US" sz="2400" b="1">
                <a:solidFill>
                  <a:srgbClr val="0F0962"/>
                </a:solidFill>
                <a:latin typeface="Public Sans Bold"/>
                <a:ea typeface="Public Sans Bold"/>
                <a:cs typeface="Public Sans Bold"/>
                <a:sym typeface="Public Sans Bold"/>
              </a:rPr>
              <a:t>Prapemrosesan Data</a:t>
            </a:r>
          </a:p>
        </p:txBody>
      </p:sp>
      <p:sp>
        <p:nvSpPr>
          <p:cNvPr id="42" name="TextBox 42"/>
          <p:cNvSpPr txBox="1"/>
          <p:nvPr/>
        </p:nvSpPr>
        <p:spPr>
          <a:xfrm>
            <a:off x="8525402" y="3138280"/>
            <a:ext cx="159216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Pemodelan</a:t>
            </a:r>
          </a:p>
        </p:txBody>
      </p:sp>
      <p:sp>
        <p:nvSpPr>
          <p:cNvPr id="43" name="TextBox 43"/>
          <p:cNvSpPr txBox="1"/>
          <p:nvPr/>
        </p:nvSpPr>
        <p:spPr>
          <a:xfrm>
            <a:off x="11401703" y="3138280"/>
            <a:ext cx="2625700"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Multimodal Fusion</a:t>
            </a:r>
          </a:p>
        </p:txBody>
      </p:sp>
      <p:sp>
        <p:nvSpPr>
          <p:cNvPr id="44" name="TextBox 44"/>
          <p:cNvSpPr txBox="1"/>
          <p:nvPr/>
        </p:nvSpPr>
        <p:spPr>
          <a:xfrm>
            <a:off x="15409250" y="3138280"/>
            <a:ext cx="1187723" cy="415290"/>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0F0962"/>
                </a:solidFill>
                <a:latin typeface="Public Sans"/>
                <a:ea typeface="Public Sans"/>
                <a:cs typeface="Public Sans"/>
                <a:sym typeface="Public Sans"/>
              </a:rPr>
              <a:t>Evaluasi</a:t>
            </a:r>
          </a:p>
        </p:txBody>
      </p:sp>
      <p:sp>
        <p:nvSpPr>
          <p:cNvPr id="45" name="AutoShape 38">
            <a:extLst>
              <a:ext uri="{FF2B5EF4-FFF2-40B4-BE49-F238E27FC236}">
                <a16:creationId xmlns:a16="http://schemas.microsoft.com/office/drawing/2014/main" id="{71CDB8EE-14A7-CD2D-4096-5AD75A5AF168}"/>
              </a:ext>
            </a:extLst>
          </p:cNvPr>
          <p:cNvSpPr/>
          <p:nvPr/>
        </p:nvSpPr>
        <p:spPr>
          <a:xfrm>
            <a:off x="13105446" y="4175735"/>
            <a:ext cx="2739153" cy="0"/>
          </a:xfrm>
          <a:prstGeom prst="line">
            <a:avLst/>
          </a:prstGeom>
          <a:ln w="38100" cap="flat">
            <a:solidFill>
              <a:srgbClr val="575757"/>
            </a:solidFill>
            <a:prstDash val="solid"/>
            <a:headEnd type="none" w="sm" len="sm"/>
            <a:tailEnd type="none" w="sm" len="sm"/>
          </a:ln>
        </p:spPr>
      </p:sp>
    </p:spTree>
  </p:cSld>
  <p:clrMapOvr>
    <a:masterClrMapping/>
  </p:clrMapOvr>
  <p:transition>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1221</Words>
  <Application>Microsoft Office PowerPoint</Application>
  <PresentationFormat>Custom</PresentationFormat>
  <Paragraphs>188</Paragraphs>
  <Slides>20</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Public Sans Medium Italics</vt:lpstr>
      <vt:lpstr>Calibri</vt:lpstr>
      <vt:lpstr>Helveticish Bold</vt:lpstr>
      <vt:lpstr>Public Sans Bold</vt:lpstr>
      <vt:lpstr>Public Sans</vt:lpstr>
      <vt:lpstr>Public Sans Bold Italics</vt:lpstr>
      <vt:lpstr>Public Sans Medium</vt:lpstr>
      <vt:lpstr>Poppins Bold</vt:lpstr>
      <vt:lpstr>Arial</vt:lpstr>
      <vt:lpstr>Public Sans Italics</vt:lpstr>
      <vt:lpstr>The Seasons</vt:lpstr>
      <vt:lpstr>Libre Franklin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Tugas Akhir</dc:title>
  <cp:lastModifiedBy>azzan dwi riski</cp:lastModifiedBy>
  <cp:revision>2</cp:revision>
  <dcterms:created xsi:type="dcterms:W3CDTF">2006-08-16T00:00:00Z</dcterms:created>
  <dcterms:modified xsi:type="dcterms:W3CDTF">2025-07-31T04:15:53Z</dcterms:modified>
  <dc:identifier>DAGtTkKDNI4</dc:identifier>
</cp:coreProperties>
</file>